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7772400" cy="10058400"/>
  <p:notesSz cx="7772400" cy="100584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2448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82930" y="3118104"/>
            <a:ext cx="6606540" cy="21122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65860" y="5632704"/>
            <a:ext cx="5440680" cy="2514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spc="-25" dirty="0"/>
              <a:t>‹Nº›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spc="-25" dirty="0"/>
              <a:t>‹Nº›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88620" y="2313432"/>
            <a:ext cx="3380994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002786" y="2313432"/>
            <a:ext cx="3380994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10/14/2025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spc="-25" dirty="0"/>
              <a:t>‹Nº›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10/14/2025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spc="-25" dirty="0"/>
              <a:t>‹Nº›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10/14/2025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spc="-25" dirty="0"/>
              <a:t>‹Nº›</a:t>
            </a:fld>
            <a:endParaRPr spc="-2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88620" y="402336"/>
            <a:ext cx="6995160" cy="16093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88620" y="2313432"/>
            <a:ext cx="6995160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642616" y="9354312"/>
            <a:ext cx="2487168" cy="502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88620" y="9354312"/>
            <a:ext cx="1787652" cy="502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3804221" y="9354736"/>
            <a:ext cx="164464" cy="2222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spc="-25" dirty="0"/>
              <a:t>‹Nº›</a:t>
            </a:fld>
            <a:endParaRPr spc="-2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1700" y="1463720"/>
            <a:ext cx="5969000" cy="264922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20"/>
              </a:spcBef>
            </a:pPr>
            <a:r>
              <a:rPr sz="1700" dirty="0">
                <a:latin typeface="Times New Roman"/>
                <a:cs typeface="Times New Roman"/>
              </a:rPr>
              <a:t>Supervised</a:t>
            </a:r>
            <a:r>
              <a:rPr sz="1700" spc="50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Learning</a:t>
            </a:r>
            <a:r>
              <a:rPr sz="1700" spc="55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Breast</a:t>
            </a:r>
            <a:r>
              <a:rPr sz="1700" spc="55" dirty="0">
                <a:latin typeface="Times New Roman"/>
                <a:cs typeface="Times New Roman"/>
              </a:rPr>
              <a:t> </a:t>
            </a:r>
            <a:r>
              <a:rPr sz="1700" spc="-10" dirty="0">
                <a:latin typeface="Times New Roman"/>
                <a:cs typeface="Times New Roman"/>
              </a:rPr>
              <a:t>Cancer</a:t>
            </a:r>
            <a:endParaRPr sz="17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650"/>
              </a:spcBef>
            </a:pPr>
            <a:endParaRPr sz="17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</a:pPr>
            <a:r>
              <a:rPr sz="1200" dirty="0">
                <a:latin typeface="Times New Roman"/>
                <a:cs typeface="Times New Roman"/>
              </a:rPr>
              <a:t>October</a:t>
            </a:r>
            <a:r>
              <a:rPr sz="1200" spc="19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14,</a:t>
            </a:r>
            <a:r>
              <a:rPr sz="1200" spc="200" dirty="0">
                <a:latin typeface="Times New Roman"/>
                <a:cs typeface="Times New Roman"/>
              </a:rPr>
              <a:t> </a:t>
            </a:r>
            <a:r>
              <a:rPr sz="1200" spc="-20" dirty="0">
                <a:latin typeface="Times New Roman"/>
                <a:cs typeface="Times New Roman"/>
              </a:rPr>
              <a:t>2025</a:t>
            </a:r>
            <a:endParaRPr sz="1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885"/>
              </a:spcBef>
            </a:pPr>
            <a:endParaRPr sz="1200">
              <a:latin typeface="Times New Roman"/>
              <a:cs typeface="Times New Roman"/>
            </a:endParaRPr>
          </a:p>
          <a:p>
            <a:pPr marL="382905" lvl="1" indent="-370205">
              <a:lnSpc>
                <a:spcPct val="100000"/>
              </a:lnSpc>
              <a:spcBef>
                <a:spcPts val="5"/>
              </a:spcBef>
              <a:buFont typeface="Georgia"/>
              <a:buAutoNum type="arabicPeriod"/>
              <a:tabLst>
                <a:tab pos="382905" algn="l"/>
              </a:tabLst>
            </a:pPr>
            <a:r>
              <a:rPr sz="1200" b="1" dirty="0">
                <a:latin typeface="Georgia"/>
                <a:cs typeface="Georgia"/>
              </a:rPr>
              <a:t>1.</a:t>
            </a:r>
            <a:r>
              <a:rPr sz="1200" b="1" spc="254" dirty="0">
                <a:latin typeface="Georgia"/>
                <a:cs typeface="Georgia"/>
              </a:rPr>
              <a:t> </a:t>
            </a:r>
            <a:r>
              <a:rPr sz="1200" b="1" spc="-40" dirty="0">
                <a:latin typeface="Georgia"/>
                <a:cs typeface="Georgia"/>
              </a:rPr>
              <a:t>Problem</a:t>
            </a:r>
            <a:r>
              <a:rPr sz="1200" b="1" spc="120" dirty="0">
                <a:latin typeface="Georgia"/>
                <a:cs typeface="Georgia"/>
              </a:rPr>
              <a:t> </a:t>
            </a:r>
            <a:r>
              <a:rPr sz="1200" b="1" spc="-45" dirty="0">
                <a:latin typeface="Georgia"/>
                <a:cs typeface="Georgia"/>
              </a:rPr>
              <a:t>Definition</a:t>
            </a:r>
            <a:r>
              <a:rPr sz="1200" b="1" spc="120" dirty="0">
                <a:latin typeface="Georgia"/>
                <a:cs typeface="Georgia"/>
              </a:rPr>
              <a:t> </a:t>
            </a:r>
            <a:r>
              <a:rPr sz="1200" b="1" spc="75" dirty="0">
                <a:latin typeface="Georgia"/>
                <a:cs typeface="Georgia"/>
              </a:rPr>
              <a:t>&amp;</a:t>
            </a:r>
            <a:r>
              <a:rPr sz="1200" b="1" spc="120" dirty="0">
                <a:latin typeface="Georgia"/>
                <a:cs typeface="Georgia"/>
              </a:rPr>
              <a:t> </a:t>
            </a:r>
            <a:r>
              <a:rPr sz="1200" b="1" spc="-20" dirty="0">
                <a:latin typeface="Georgia"/>
                <a:cs typeface="Georgia"/>
              </a:rPr>
              <a:t>Goal</a:t>
            </a:r>
            <a:endParaRPr sz="1200">
              <a:latin typeface="Georgia"/>
              <a:cs typeface="Georgia"/>
            </a:endParaRPr>
          </a:p>
          <a:p>
            <a:pPr marL="358775" marR="5080" lvl="2" indent="-177165">
              <a:lnSpc>
                <a:spcPct val="102600"/>
              </a:lnSpc>
              <a:spcBef>
                <a:spcPts val="1360"/>
              </a:spcBef>
              <a:buFont typeface="Times New Roman"/>
              <a:buChar char="•"/>
              <a:tabLst>
                <a:tab pos="358775" algn="l"/>
              </a:tabLst>
            </a:pPr>
            <a:r>
              <a:rPr sz="1100" b="1" dirty="0">
                <a:latin typeface="Palatino Linotype"/>
                <a:cs typeface="Palatino Linotype"/>
              </a:rPr>
              <a:t>Task:</a:t>
            </a:r>
            <a:r>
              <a:rPr sz="1100" b="1" spc="185" dirty="0">
                <a:latin typeface="Palatino Linotype"/>
                <a:cs typeface="Palatino Linotype"/>
              </a:rPr>
              <a:t>  </a:t>
            </a:r>
            <a:r>
              <a:rPr sz="1100" dirty="0">
                <a:latin typeface="Times New Roman"/>
                <a:cs typeface="Times New Roman"/>
              </a:rPr>
              <a:t>Binary</a:t>
            </a:r>
            <a:r>
              <a:rPr sz="1100" spc="35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classification</a:t>
            </a:r>
            <a:r>
              <a:rPr sz="1100" spc="34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—</a:t>
            </a:r>
            <a:r>
              <a:rPr sz="1100" spc="34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predict</a:t>
            </a:r>
            <a:r>
              <a:rPr sz="1100" spc="34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whether</a:t>
            </a:r>
            <a:r>
              <a:rPr sz="1100" spc="345" dirty="0">
                <a:latin typeface="Times New Roman"/>
                <a:cs typeface="Times New Roman"/>
              </a:rPr>
              <a:t> </a:t>
            </a:r>
            <a:r>
              <a:rPr sz="1100" spc="50" dirty="0">
                <a:latin typeface="Times New Roman"/>
                <a:cs typeface="Times New Roman"/>
              </a:rPr>
              <a:t>a</a:t>
            </a:r>
            <a:r>
              <a:rPr sz="1100" spc="340" dirty="0">
                <a:latin typeface="Times New Roman"/>
                <a:cs typeface="Times New Roman"/>
              </a:rPr>
              <a:t> </a:t>
            </a:r>
            <a:r>
              <a:rPr sz="1100" spc="55" dirty="0">
                <a:latin typeface="Times New Roman"/>
                <a:cs typeface="Times New Roman"/>
              </a:rPr>
              <a:t>tumor</a:t>
            </a:r>
            <a:r>
              <a:rPr sz="1100" spc="34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is</a:t>
            </a:r>
            <a:r>
              <a:rPr sz="1100" spc="345" dirty="0">
                <a:latin typeface="Times New Roman"/>
                <a:cs typeface="Times New Roman"/>
              </a:rPr>
              <a:t> </a:t>
            </a:r>
            <a:r>
              <a:rPr sz="1100" b="1" dirty="0">
                <a:latin typeface="Palatino Linotype"/>
                <a:cs typeface="Palatino Linotype"/>
              </a:rPr>
              <a:t>malignant</a:t>
            </a:r>
            <a:r>
              <a:rPr sz="1100" b="1" spc="340" dirty="0">
                <a:latin typeface="Palatino Linotype"/>
                <a:cs typeface="Palatino Linotype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(1)</a:t>
            </a:r>
            <a:r>
              <a:rPr sz="1100" spc="34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or</a:t>
            </a:r>
            <a:r>
              <a:rPr sz="1100" spc="345" dirty="0">
                <a:latin typeface="Times New Roman"/>
                <a:cs typeface="Times New Roman"/>
              </a:rPr>
              <a:t> </a:t>
            </a:r>
            <a:r>
              <a:rPr sz="1100" b="1" dirty="0">
                <a:latin typeface="Palatino Linotype"/>
                <a:cs typeface="Palatino Linotype"/>
              </a:rPr>
              <a:t>benign</a:t>
            </a:r>
            <a:r>
              <a:rPr sz="1100" b="1" spc="340" dirty="0">
                <a:latin typeface="Palatino Linotype"/>
                <a:cs typeface="Palatino Linotype"/>
              </a:rPr>
              <a:t> </a:t>
            </a:r>
            <a:r>
              <a:rPr sz="1100" spc="-25" dirty="0">
                <a:latin typeface="Times New Roman"/>
                <a:cs typeface="Times New Roman"/>
              </a:rPr>
              <a:t>(0) </a:t>
            </a:r>
            <a:r>
              <a:rPr sz="1100" dirty="0">
                <a:latin typeface="Times New Roman"/>
                <a:cs typeface="Times New Roman"/>
              </a:rPr>
              <a:t>from</a:t>
            </a:r>
            <a:r>
              <a:rPr sz="1100" spc="26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diagnostic</a:t>
            </a:r>
            <a:r>
              <a:rPr sz="1100" spc="265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features.</a:t>
            </a:r>
            <a:endParaRPr sz="1100">
              <a:latin typeface="Times New Roman"/>
              <a:cs typeface="Times New Roman"/>
            </a:endParaRPr>
          </a:p>
          <a:p>
            <a:pPr lvl="2">
              <a:lnSpc>
                <a:spcPct val="100000"/>
              </a:lnSpc>
              <a:spcBef>
                <a:spcPts val="125"/>
              </a:spcBef>
              <a:buFont typeface="Times New Roman"/>
              <a:buChar char="•"/>
            </a:pPr>
            <a:endParaRPr sz="1100">
              <a:latin typeface="Times New Roman"/>
              <a:cs typeface="Times New Roman"/>
            </a:endParaRPr>
          </a:p>
          <a:p>
            <a:pPr marL="358140" lvl="2" indent="-176530">
              <a:lnSpc>
                <a:spcPct val="100000"/>
              </a:lnSpc>
              <a:buFont typeface="Times New Roman"/>
              <a:buChar char="•"/>
              <a:tabLst>
                <a:tab pos="358140" algn="l"/>
              </a:tabLst>
            </a:pPr>
            <a:r>
              <a:rPr sz="1100" b="1" spc="75" dirty="0">
                <a:latin typeface="Palatino Linotype"/>
                <a:cs typeface="Palatino Linotype"/>
              </a:rPr>
              <a:t>Why</a:t>
            </a:r>
            <a:r>
              <a:rPr sz="1100" b="1" spc="280" dirty="0">
                <a:latin typeface="Palatino Linotype"/>
                <a:cs typeface="Palatino Linotype"/>
              </a:rPr>
              <a:t> </a:t>
            </a:r>
            <a:r>
              <a:rPr sz="1100" b="1" spc="50" dirty="0">
                <a:latin typeface="Palatino Linotype"/>
                <a:cs typeface="Palatino Linotype"/>
              </a:rPr>
              <a:t>it</a:t>
            </a:r>
            <a:r>
              <a:rPr sz="1100" b="1" spc="285" dirty="0">
                <a:latin typeface="Palatino Linotype"/>
                <a:cs typeface="Palatino Linotype"/>
              </a:rPr>
              <a:t> </a:t>
            </a:r>
            <a:r>
              <a:rPr sz="1100" b="1" spc="65" dirty="0">
                <a:latin typeface="Palatino Linotype"/>
                <a:cs typeface="Palatino Linotype"/>
              </a:rPr>
              <a:t>matters:</a:t>
            </a:r>
            <a:r>
              <a:rPr sz="1100" b="1" spc="380" dirty="0">
                <a:latin typeface="Palatino Linotype"/>
                <a:cs typeface="Palatino Linotype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Early,</a:t>
            </a:r>
            <a:r>
              <a:rPr sz="1100" spc="21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accurate</a:t>
            </a:r>
            <a:r>
              <a:rPr sz="1100" spc="21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triage</a:t>
            </a:r>
            <a:r>
              <a:rPr sz="1100" spc="21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can</a:t>
            </a:r>
            <a:r>
              <a:rPr sz="1100" spc="21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help</a:t>
            </a:r>
            <a:r>
              <a:rPr sz="1100" spc="21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prioritize</a:t>
            </a:r>
            <a:r>
              <a:rPr sz="1100" spc="21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clinical</a:t>
            </a:r>
            <a:r>
              <a:rPr sz="1100" spc="210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review.</a:t>
            </a:r>
            <a:endParaRPr sz="1100">
              <a:latin typeface="Times New Roman"/>
              <a:cs typeface="Times New Roman"/>
            </a:endParaRPr>
          </a:p>
          <a:p>
            <a:pPr lvl="2">
              <a:lnSpc>
                <a:spcPct val="100000"/>
              </a:lnSpc>
              <a:spcBef>
                <a:spcPts val="90"/>
              </a:spcBef>
              <a:buFont typeface="Times New Roman"/>
              <a:buChar char="•"/>
            </a:pPr>
            <a:endParaRPr sz="1100">
              <a:latin typeface="Times New Roman"/>
              <a:cs typeface="Times New Roman"/>
            </a:endParaRPr>
          </a:p>
          <a:p>
            <a:pPr marL="358775" marR="5080" lvl="2" indent="-177165">
              <a:lnSpc>
                <a:spcPct val="102600"/>
              </a:lnSpc>
              <a:buFont typeface="Times New Roman"/>
              <a:buChar char="•"/>
              <a:tabLst>
                <a:tab pos="358775" algn="l"/>
                <a:tab pos="1215390" algn="l"/>
              </a:tabLst>
            </a:pPr>
            <a:r>
              <a:rPr sz="1100" b="1" spc="-10" dirty="0">
                <a:latin typeface="Palatino Linotype"/>
                <a:cs typeface="Palatino Linotype"/>
              </a:rPr>
              <a:t>Objective:</a:t>
            </a:r>
            <a:r>
              <a:rPr sz="1100" b="1" dirty="0">
                <a:latin typeface="Palatino Linotype"/>
                <a:cs typeface="Palatino Linotype"/>
              </a:rPr>
              <a:t>	</a:t>
            </a:r>
            <a:r>
              <a:rPr sz="1100" dirty="0">
                <a:latin typeface="Times New Roman"/>
                <a:cs typeface="Times New Roman"/>
              </a:rPr>
              <a:t>Build</a:t>
            </a:r>
            <a:r>
              <a:rPr sz="1100" spc="130" dirty="0">
                <a:latin typeface="Times New Roman"/>
                <a:cs typeface="Times New Roman"/>
              </a:rPr>
              <a:t>  </a:t>
            </a:r>
            <a:r>
              <a:rPr sz="1100" spc="50" dirty="0">
                <a:latin typeface="Times New Roman"/>
                <a:cs typeface="Times New Roman"/>
              </a:rPr>
              <a:t>and</a:t>
            </a:r>
            <a:r>
              <a:rPr sz="1100" spc="135" dirty="0">
                <a:latin typeface="Times New Roman"/>
                <a:cs typeface="Times New Roman"/>
              </a:rPr>
              <a:t>  </a:t>
            </a:r>
            <a:r>
              <a:rPr sz="1100" dirty="0">
                <a:latin typeface="Times New Roman"/>
                <a:cs typeface="Times New Roman"/>
              </a:rPr>
              <a:t>compare</a:t>
            </a:r>
            <a:r>
              <a:rPr sz="1100" spc="135" dirty="0">
                <a:latin typeface="Times New Roman"/>
                <a:cs typeface="Times New Roman"/>
              </a:rPr>
              <a:t>  </a:t>
            </a:r>
            <a:r>
              <a:rPr sz="1100" dirty="0">
                <a:latin typeface="Times New Roman"/>
                <a:cs typeface="Times New Roman"/>
              </a:rPr>
              <a:t>several</a:t>
            </a:r>
            <a:r>
              <a:rPr sz="1100" spc="130" dirty="0">
                <a:latin typeface="Times New Roman"/>
                <a:cs typeface="Times New Roman"/>
              </a:rPr>
              <a:t>  </a:t>
            </a:r>
            <a:r>
              <a:rPr sz="1100" dirty="0">
                <a:latin typeface="Times New Roman"/>
                <a:cs typeface="Times New Roman"/>
              </a:rPr>
              <a:t>supervised</a:t>
            </a:r>
            <a:r>
              <a:rPr sz="1100" spc="130" dirty="0">
                <a:latin typeface="Times New Roman"/>
                <a:cs typeface="Times New Roman"/>
              </a:rPr>
              <a:t>  </a:t>
            </a:r>
            <a:r>
              <a:rPr sz="1100" dirty="0">
                <a:latin typeface="Times New Roman"/>
                <a:cs typeface="Times New Roman"/>
              </a:rPr>
              <a:t>models;</a:t>
            </a:r>
            <a:r>
              <a:rPr sz="1100" spc="235" dirty="0">
                <a:latin typeface="Times New Roman"/>
                <a:cs typeface="Times New Roman"/>
              </a:rPr>
              <a:t>  </a:t>
            </a:r>
            <a:r>
              <a:rPr sz="1100" dirty="0">
                <a:latin typeface="Times New Roman"/>
                <a:cs typeface="Times New Roman"/>
              </a:rPr>
              <a:t>select</a:t>
            </a:r>
            <a:r>
              <a:rPr sz="1100" spc="130" dirty="0">
                <a:latin typeface="Times New Roman"/>
                <a:cs typeface="Times New Roman"/>
              </a:rPr>
              <a:t>  </a:t>
            </a:r>
            <a:r>
              <a:rPr sz="1100" spc="55" dirty="0">
                <a:latin typeface="Times New Roman"/>
                <a:cs typeface="Times New Roman"/>
              </a:rPr>
              <a:t>the</a:t>
            </a:r>
            <a:r>
              <a:rPr sz="1100" spc="135" dirty="0">
                <a:latin typeface="Times New Roman"/>
                <a:cs typeface="Times New Roman"/>
              </a:rPr>
              <a:t>  </a:t>
            </a:r>
            <a:r>
              <a:rPr sz="1100" spc="50" dirty="0">
                <a:latin typeface="Times New Roman"/>
                <a:cs typeface="Times New Roman"/>
              </a:rPr>
              <a:t>best</a:t>
            </a:r>
            <a:r>
              <a:rPr sz="1100" spc="135" dirty="0">
                <a:latin typeface="Times New Roman"/>
                <a:cs typeface="Times New Roman"/>
              </a:rPr>
              <a:t>  </a:t>
            </a:r>
            <a:r>
              <a:rPr sz="1100" dirty="0">
                <a:latin typeface="Times New Roman"/>
                <a:cs typeface="Times New Roman"/>
              </a:rPr>
              <a:t>based</a:t>
            </a:r>
            <a:r>
              <a:rPr sz="1100" spc="130" dirty="0">
                <a:latin typeface="Times New Roman"/>
                <a:cs typeface="Times New Roman"/>
              </a:rPr>
              <a:t>  </a:t>
            </a:r>
            <a:r>
              <a:rPr sz="1100" spc="-25" dirty="0">
                <a:latin typeface="Times New Roman"/>
                <a:cs typeface="Times New Roman"/>
              </a:rPr>
              <a:t>on </a:t>
            </a:r>
            <a:r>
              <a:rPr sz="1100" dirty="0">
                <a:latin typeface="Times New Roman"/>
                <a:cs typeface="Times New Roman"/>
              </a:rPr>
              <a:t>cross‑validated</a:t>
            </a:r>
            <a:r>
              <a:rPr sz="1100" spc="28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performance</a:t>
            </a:r>
            <a:r>
              <a:rPr sz="1100" spc="290" dirty="0">
                <a:latin typeface="Times New Roman"/>
                <a:cs typeface="Times New Roman"/>
              </a:rPr>
              <a:t> </a:t>
            </a:r>
            <a:r>
              <a:rPr sz="1100" spc="50" dirty="0">
                <a:latin typeface="Times New Roman"/>
                <a:cs typeface="Times New Roman"/>
              </a:rPr>
              <a:t>and</a:t>
            </a:r>
            <a:r>
              <a:rPr sz="1100" spc="29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held‑out</a:t>
            </a:r>
            <a:r>
              <a:rPr sz="1100" spc="290" dirty="0">
                <a:latin typeface="Times New Roman"/>
                <a:cs typeface="Times New Roman"/>
              </a:rPr>
              <a:t> </a:t>
            </a:r>
            <a:r>
              <a:rPr sz="1100" spc="60" dirty="0">
                <a:latin typeface="Times New Roman"/>
                <a:cs typeface="Times New Roman"/>
              </a:rPr>
              <a:t>test</a:t>
            </a:r>
            <a:r>
              <a:rPr sz="1100" spc="28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metrics</a:t>
            </a:r>
            <a:r>
              <a:rPr sz="1100" spc="29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(ROC‑AUC,</a:t>
            </a:r>
            <a:r>
              <a:rPr sz="1100" spc="290" dirty="0">
                <a:latin typeface="Times New Roman"/>
                <a:cs typeface="Times New Roman"/>
              </a:rPr>
              <a:t> </a:t>
            </a:r>
            <a:r>
              <a:rPr sz="1100" spc="-20" dirty="0">
                <a:latin typeface="Times New Roman"/>
                <a:cs typeface="Times New Roman"/>
              </a:rPr>
              <a:t>F1).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01700" y="4360669"/>
            <a:ext cx="4757420" cy="5530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2905" lvl="1" indent="-370205">
              <a:lnSpc>
                <a:spcPct val="100000"/>
              </a:lnSpc>
              <a:spcBef>
                <a:spcPts val="95"/>
              </a:spcBef>
              <a:buFont typeface="Georgia"/>
              <a:buAutoNum type="arabicPeriod" startAt="2"/>
              <a:tabLst>
                <a:tab pos="382905" algn="l"/>
              </a:tabLst>
            </a:pPr>
            <a:r>
              <a:rPr sz="1200" b="1" dirty="0">
                <a:latin typeface="Georgia"/>
                <a:cs typeface="Georgia"/>
              </a:rPr>
              <a:t>2.</a:t>
            </a:r>
            <a:r>
              <a:rPr sz="1200" b="1" spc="200" dirty="0">
                <a:latin typeface="Georgia"/>
                <a:cs typeface="Georgia"/>
              </a:rPr>
              <a:t> </a:t>
            </a:r>
            <a:r>
              <a:rPr sz="1200" b="1" dirty="0">
                <a:latin typeface="Georgia"/>
                <a:cs typeface="Georgia"/>
              </a:rPr>
              <a:t>Data</a:t>
            </a:r>
            <a:r>
              <a:rPr sz="1200" b="1" spc="75" dirty="0">
                <a:latin typeface="Georgia"/>
                <a:cs typeface="Georgia"/>
              </a:rPr>
              <a:t> </a:t>
            </a:r>
            <a:r>
              <a:rPr sz="1200" b="1" spc="-45" dirty="0">
                <a:latin typeface="Georgia"/>
                <a:cs typeface="Georgia"/>
              </a:rPr>
              <a:t>Source</a:t>
            </a:r>
            <a:r>
              <a:rPr sz="1200" b="1" spc="75" dirty="0">
                <a:latin typeface="Georgia"/>
                <a:cs typeface="Georgia"/>
              </a:rPr>
              <a:t> &amp; </a:t>
            </a:r>
            <a:r>
              <a:rPr sz="1200" b="1" spc="-10" dirty="0">
                <a:latin typeface="Georgia"/>
                <a:cs typeface="Georgia"/>
              </a:rPr>
              <a:t>Description</a:t>
            </a:r>
            <a:endParaRPr sz="1200">
              <a:latin typeface="Georgia"/>
              <a:cs typeface="Georgia"/>
            </a:endParaRPr>
          </a:p>
          <a:p>
            <a:pPr lvl="1">
              <a:lnSpc>
                <a:spcPct val="100000"/>
              </a:lnSpc>
              <a:spcBef>
                <a:spcPts val="30"/>
              </a:spcBef>
              <a:buFont typeface="Georgia"/>
              <a:buAutoNum type="arabicPeriod" startAt="2"/>
            </a:pPr>
            <a:endParaRPr sz="1200">
              <a:latin typeface="Georgia"/>
              <a:cs typeface="Georgia"/>
            </a:endParaRPr>
          </a:p>
          <a:p>
            <a:pPr marL="358140" lvl="2" indent="-176530">
              <a:lnSpc>
                <a:spcPct val="100000"/>
              </a:lnSpc>
              <a:spcBef>
                <a:spcPts val="5"/>
              </a:spcBef>
              <a:buFont typeface="Times New Roman"/>
              <a:buChar char="•"/>
              <a:tabLst>
                <a:tab pos="358140" algn="l"/>
                <a:tab pos="1416685" algn="l"/>
                <a:tab pos="2061845" algn="l"/>
                <a:tab pos="2739390" algn="l"/>
                <a:tab pos="3606165" algn="l"/>
                <a:tab pos="4605655" algn="l"/>
              </a:tabLst>
            </a:pPr>
            <a:r>
              <a:rPr sz="1100" b="1" spc="50" dirty="0">
                <a:latin typeface="Palatino Linotype"/>
                <a:cs typeface="Palatino Linotype"/>
              </a:rPr>
              <a:t>Dataset:</a:t>
            </a:r>
            <a:r>
              <a:rPr sz="1100" b="1" dirty="0">
                <a:latin typeface="Palatino Linotype"/>
                <a:cs typeface="Palatino Linotype"/>
              </a:rPr>
              <a:t>	</a:t>
            </a:r>
            <a:r>
              <a:rPr sz="1100" spc="-10" dirty="0">
                <a:latin typeface="Times New Roman"/>
                <a:cs typeface="Times New Roman"/>
              </a:rPr>
              <a:t>Breast</a:t>
            </a:r>
            <a:r>
              <a:rPr sz="1100" dirty="0">
                <a:latin typeface="Times New Roman"/>
                <a:cs typeface="Times New Roman"/>
              </a:rPr>
              <a:t>	</a:t>
            </a:r>
            <a:r>
              <a:rPr sz="1100" spc="-10" dirty="0">
                <a:latin typeface="Times New Roman"/>
                <a:cs typeface="Times New Roman"/>
              </a:rPr>
              <a:t>Cancer</a:t>
            </a:r>
            <a:r>
              <a:rPr sz="1100" dirty="0">
                <a:latin typeface="Times New Roman"/>
                <a:cs typeface="Times New Roman"/>
              </a:rPr>
              <a:t>	</a:t>
            </a:r>
            <a:r>
              <a:rPr sz="1100" spc="-10" dirty="0">
                <a:latin typeface="Times New Roman"/>
                <a:cs typeface="Times New Roman"/>
              </a:rPr>
              <a:t>Wisconsin</a:t>
            </a:r>
            <a:r>
              <a:rPr sz="1100" dirty="0">
                <a:latin typeface="Times New Roman"/>
                <a:cs typeface="Times New Roman"/>
              </a:rPr>
              <a:t>	</a:t>
            </a:r>
            <a:r>
              <a:rPr sz="1100" spc="-10" dirty="0">
                <a:latin typeface="Times New Roman"/>
                <a:cs typeface="Times New Roman"/>
              </a:rPr>
              <a:t>(Diagnostic)</a:t>
            </a:r>
            <a:r>
              <a:rPr sz="1100" dirty="0">
                <a:latin typeface="Times New Roman"/>
                <a:cs typeface="Times New Roman"/>
              </a:rPr>
              <a:t>	</a:t>
            </a:r>
            <a:r>
              <a:rPr sz="1100" spc="-50" dirty="0">
                <a:latin typeface="Times New Roman"/>
                <a:cs typeface="Times New Roman"/>
              </a:rPr>
              <a:t>—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spc="-25" dirty="0"/>
              <a:t>1</a:t>
            </a:fld>
            <a:endParaRPr spc="-25" dirty="0"/>
          </a:p>
        </p:txBody>
      </p:sp>
      <p:sp>
        <p:nvSpPr>
          <p:cNvPr id="4" name="object 4"/>
          <p:cNvSpPr txBox="1"/>
          <p:nvPr/>
        </p:nvSpPr>
        <p:spPr>
          <a:xfrm>
            <a:off x="5887189" y="4721642"/>
            <a:ext cx="9836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789305" algn="l"/>
              </a:tabLst>
            </a:pPr>
            <a:r>
              <a:rPr sz="1100" spc="-10" dirty="0">
                <a:latin typeface="Times New Roman"/>
                <a:cs typeface="Times New Roman"/>
              </a:rPr>
              <a:t>available</a:t>
            </a:r>
            <a:r>
              <a:rPr sz="1100" dirty="0">
                <a:latin typeface="Times New Roman"/>
                <a:cs typeface="Times New Roman"/>
              </a:rPr>
              <a:t>	</a:t>
            </a:r>
            <a:r>
              <a:rPr sz="1100" spc="-25" dirty="0">
                <a:latin typeface="Times New Roman"/>
                <a:cs typeface="Times New Roman"/>
              </a:rPr>
              <a:t>via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01700" y="4893715"/>
            <a:ext cx="5969000" cy="131064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58775">
              <a:lnSpc>
                <a:spcPct val="100000"/>
              </a:lnSpc>
              <a:spcBef>
                <a:spcPts val="90"/>
              </a:spcBef>
            </a:pPr>
            <a:r>
              <a:rPr sz="1100" spc="30" dirty="0">
                <a:latin typeface="Lucida Sans Unicode"/>
                <a:cs typeface="Lucida Sans Unicode"/>
              </a:rPr>
              <a:t>sklearn.datasets.load_breast_cancer()</a:t>
            </a:r>
            <a:r>
              <a:rPr sz="1100" spc="55" dirty="0">
                <a:latin typeface="Lucida Sans Unicode"/>
                <a:cs typeface="Lucida Sans Unicode"/>
              </a:rPr>
              <a:t> </a:t>
            </a:r>
            <a:r>
              <a:rPr sz="1100" spc="30" dirty="0">
                <a:latin typeface="Times New Roman"/>
                <a:cs typeface="Times New Roman"/>
              </a:rPr>
              <a:t>(Wolberg,</a:t>
            </a:r>
            <a:r>
              <a:rPr sz="1100" spc="125" dirty="0">
                <a:latin typeface="Times New Roman"/>
                <a:cs typeface="Times New Roman"/>
              </a:rPr>
              <a:t> </a:t>
            </a:r>
            <a:r>
              <a:rPr sz="1100" spc="30" dirty="0">
                <a:latin typeface="Times New Roman"/>
                <a:cs typeface="Times New Roman"/>
              </a:rPr>
              <a:t>Street,</a:t>
            </a:r>
            <a:r>
              <a:rPr sz="1100" spc="125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Mangasarian).</a:t>
            </a:r>
            <a:endParaRPr sz="1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90"/>
              </a:spcBef>
            </a:pPr>
            <a:endParaRPr sz="1100">
              <a:latin typeface="Times New Roman"/>
              <a:cs typeface="Times New Roman"/>
            </a:endParaRPr>
          </a:p>
          <a:p>
            <a:pPr marL="358775" marR="5080" indent="-177165">
              <a:lnSpc>
                <a:spcPct val="102699"/>
              </a:lnSpc>
              <a:buFont typeface="Times New Roman"/>
              <a:buChar char="•"/>
              <a:tabLst>
                <a:tab pos="358775" algn="l"/>
              </a:tabLst>
            </a:pPr>
            <a:r>
              <a:rPr sz="1100" b="1" spc="10" dirty="0">
                <a:latin typeface="Palatino Linotype"/>
                <a:cs typeface="Palatino Linotype"/>
              </a:rPr>
              <a:t>Samples:</a:t>
            </a:r>
            <a:r>
              <a:rPr sz="1100" b="1" spc="475" dirty="0">
                <a:latin typeface="Palatino Linotype"/>
                <a:cs typeface="Palatino Linotype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~569;</a:t>
            </a:r>
            <a:r>
              <a:rPr sz="1100" spc="295" dirty="0">
                <a:latin typeface="Times New Roman"/>
                <a:cs typeface="Times New Roman"/>
              </a:rPr>
              <a:t> </a:t>
            </a:r>
            <a:r>
              <a:rPr sz="1100" b="1" spc="50" dirty="0">
                <a:latin typeface="Palatino Linotype"/>
                <a:cs typeface="Palatino Linotype"/>
              </a:rPr>
              <a:t>Features:</a:t>
            </a:r>
            <a:r>
              <a:rPr sz="1100" b="1" spc="480" dirty="0">
                <a:latin typeface="Palatino Linotype"/>
                <a:cs typeface="Palatino Linotype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30</a:t>
            </a:r>
            <a:r>
              <a:rPr sz="1100" spc="254" dirty="0">
                <a:latin typeface="Times New Roman"/>
                <a:cs typeface="Times New Roman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numeric</a:t>
            </a:r>
            <a:r>
              <a:rPr sz="1100" spc="260" dirty="0">
                <a:latin typeface="Times New Roman"/>
                <a:cs typeface="Times New Roman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diagnostic</a:t>
            </a:r>
            <a:r>
              <a:rPr sz="1100" spc="260" dirty="0">
                <a:latin typeface="Times New Roman"/>
                <a:cs typeface="Times New Roman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measurements</a:t>
            </a:r>
            <a:r>
              <a:rPr sz="1100" spc="260" dirty="0">
                <a:latin typeface="Times New Roman"/>
                <a:cs typeface="Times New Roman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(radius,</a:t>
            </a:r>
            <a:r>
              <a:rPr sz="1100" spc="275" dirty="0">
                <a:latin typeface="Times New Roman"/>
                <a:cs typeface="Times New Roman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texture,</a:t>
            </a:r>
            <a:r>
              <a:rPr sz="1100" spc="270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smooth- </a:t>
            </a:r>
            <a:r>
              <a:rPr sz="1100" dirty="0">
                <a:latin typeface="Times New Roman"/>
                <a:cs typeface="Times New Roman"/>
              </a:rPr>
              <a:t>ness,</a:t>
            </a:r>
            <a:r>
              <a:rPr sz="1100" spc="170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etc.).</a:t>
            </a:r>
            <a:endParaRPr sz="1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25"/>
              </a:spcBef>
              <a:buFont typeface="Times New Roman"/>
              <a:buChar char="•"/>
            </a:pPr>
            <a:endParaRPr sz="1100">
              <a:latin typeface="Times New Roman"/>
              <a:cs typeface="Times New Roman"/>
            </a:endParaRPr>
          </a:p>
          <a:p>
            <a:pPr marL="358140" indent="-176530">
              <a:lnSpc>
                <a:spcPct val="100000"/>
              </a:lnSpc>
              <a:buFont typeface="Times New Roman"/>
              <a:buChar char="•"/>
              <a:tabLst>
                <a:tab pos="358140" algn="l"/>
              </a:tabLst>
            </a:pPr>
            <a:r>
              <a:rPr sz="1100" b="1" spc="55" dirty="0">
                <a:latin typeface="Palatino Linotype"/>
                <a:cs typeface="Palatino Linotype"/>
              </a:rPr>
              <a:t>Target:</a:t>
            </a:r>
            <a:r>
              <a:rPr sz="1100" b="1" spc="170" dirty="0">
                <a:latin typeface="Palatino Linotype"/>
                <a:cs typeface="Palatino Linotype"/>
              </a:rPr>
              <a:t> </a:t>
            </a:r>
            <a:r>
              <a:rPr sz="1100" spc="-65" dirty="0">
                <a:latin typeface="Lucida Sans Unicode"/>
                <a:cs typeface="Lucida Sans Unicode"/>
              </a:rPr>
              <a:t>0=benign</a:t>
            </a:r>
            <a:r>
              <a:rPr sz="1100" spc="-65" dirty="0">
                <a:latin typeface="Times New Roman"/>
                <a:cs typeface="Times New Roman"/>
              </a:rPr>
              <a:t>,</a:t>
            </a:r>
            <a:r>
              <a:rPr sz="1100" spc="55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1=malignant</a:t>
            </a:r>
            <a:r>
              <a:rPr sz="1100" spc="-10" dirty="0">
                <a:latin typeface="Times New Roman"/>
                <a:cs typeface="Times New Roman"/>
              </a:rPr>
              <a:t>.</a:t>
            </a:r>
            <a:endParaRPr sz="1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710"/>
              </a:spcBef>
            </a:pPr>
            <a:r>
              <a:rPr sz="1100" dirty="0">
                <a:latin typeface="Times New Roman"/>
                <a:cs typeface="Times New Roman"/>
              </a:rPr>
              <a:t>I</a:t>
            </a:r>
            <a:r>
              <a:rPr sz="1100" spc="17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will</a:t>
            </a:r>
            <a:r>
              <a:rPr sz="1100" spc="18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load</a:t>
            </a:r>
            <a:r>
              <a:rPr sz="1100" spc="180" dirty="0">
                <a:latin typeface="Times New Roman"/>
                <a:cs typeface="Times New Roman"/>
              </a:rPr>
              <a:t> </a:t>
            </a:r>
            <a:r>
              <a:rPr sz="1100" spc="55" dirty="0">
                <a:latin typeface="Times New Roman"/>
                <a:cs typeface="Times New Roman"/>
              </a:rPr>
              <a:t>the</a:t>
            </a:r>
            <a:r>
              <a:rPr sz="1100" spc="180" dirty="0">
                <a:latin typeface="Times New Roman"/>
                <a:cs typeface="Times New Roman"/>
              </a:rPr>
              <a:t> </a:t>
            </a:r>
            <a:r>
              <a:rPr sz="1100" spc="55" dirty="0">
                <a:latin typeface="Times New Roman"/>
                <a:cs typeface="Times New Roman"/>
              </a:rPr>
              <a:t>dataset</a:t>
            </a:r>
            <a:r>
              <a:rPr sz="1100" spc="18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from</a:t>
            </a:r>
            <a:r>
              <a:rPr sz="1100" spc="18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scikit‑learn</a:t>
            </a:r>
            <a:r>
              <a:rPr sz="1100" spc="180" dirty="0">
                <a:latin typeface="Times New Roman"/>
                <a:cs typeface="Times New Roman"/>
              </a:rPr>
              <a:t> </a:t>
            </a:r>
            <a:r>
              <a:rPr sz="1100" spc="55" dirty="0">
                <a:latin typeface="Times New Roman"/>
                <a:cs typeface="Times New Roman"/>
              </a:rPr>
              <a:t>to</a:t>
            </a:r>
            <a:r>
              <a:rPr sz="1100" spc="18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keep</a:t>
            </a:r>
            <a:r>
              <a:rPr sz="1100" spc="18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this</a:t>
            </a:r>
            <a:r>
              <a:rPr sz="1100" spc="17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project</a:t>
            </a:r>
            <a:r>
              <a:rPr sz="1100" spc="180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self‑contained.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00062" y="6286054"/>
            <a:ext cx="38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60" dirty="0">
                <a:solidFill>
                  <a:srgbClr val="2F3E9F"/>
                </a:solidFill>
                <a:latin typeface="Lucida Sans Unicode"/>
                <a:cs typeface="Lucida Sans Unicode"/>
              </a:rPr>
              <a:t>[12]: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27052" y="6303153"/>
            <a:ext cx="5918835" cy="2840990"/>
          </a:xfrm>
          <a:prstGeom prst="rect">
            <a:avLst/>
          </a:prstGeom>
          <a:solidFill>
            <a:srgbClr val="F7F7F7"/>
          </a:solidFill>
        </p:spPr>
        <p:txBody>
          <a:bodyPr vert="horz" wrap="square" lIns="0" tIns="0" rIns="0" bIns="0" rtlCol="0">
            <a:spAutoFit/>
          </a:bodyPr>
          <a:lstStyle/>
          <a:p>
            <a:pPr marL="37465">
              <a:lnSpc>
                <a:spcPts val="1275"/>
              </a:lnSpc>
            </a:pP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import</a:t>
            </a:r>
            <a:r>
              <a:rPr sz="1100" b="1" spc="360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b="1" spc="-35" dirty="0">
                <a:solidFill>
                  <a:srgbClr val="0000FF"/>
                </a:solidFill>
                <a:latin typeface="Calibri"/>
                <a:cs typeface="Calibri"/>
              </a:rPr>
              <a:t>numpy</a:t>
            </a:r>
            <a:r>
              <a:rPr sz="1100" b="1" spc="360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1100" b="1" spc="80" dirty="0">
                <a:solidFill>
                  <a:srgbClr val="007F00"/>
                </a:solidFill>
                <a:latin typeface="Calibri"/>
                <a:cs typeface="Calibri"/>
              </a:rPr>
              <a:t>as</a:t>
            </a:r>
            <a:r>
              <a:rPr sz="1100" b="1" spc="365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b="1" spc="-25" dirty="0">
                <a:solidFill>
                  <a:srgbClr val="0000FF"/>
                </a:solidFill>
                <a:latin typeface="Calibri"/>
                <a:cs typeface="Calibri"/>
              </a:rPr>
              <a:t>np</a:t>
            </a:r>
            <a:endParaRPr sz="1100">
              <a:latin typeface="Calibri"/>
              <a:cs typeface="Calibri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import</a:t>
            </a:r>
            <a:r>
              <a:rPr sz="1100" b="1" spc="459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b="1" dirty="0">
                <a:solidFill>
                  <a:srgbClr val="0000FF"/>
                </a:solidFill>
                <a:latin typeface="Calibri"/>
                <a:cs typeface="Calibri"/>
              </a:rPr>
              <a:t>pandas</a:t>
            </a:r>
            <a:r>
              <a:rPr sz="1100" b="1" spc="465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1100" b="1" spc="80" dirty="0">
                <a:solidFill>
                  <a:srgbClr val="007F00"/>
                </a:solidFill>
                <a:latin typeface="Calibri"/>
                <a:cs typeface="Calibri"/>
              </a:rPr>
              <a:t>as</a:t>
            </a:r>
            <a:r>
              <a:rPr sz="1100" b="1" spc="465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b="1" spc="-25" dirty="0">
                <a:solidFill>
                  <a:srgbClr val="0000FF"/>
                </a:solidFill>
                <a:latin typeface="Calibri"/>
                <a:cs typeface="Calibri"/>
              </a:rPr>
              <a:t>pd</a:t>
            </a:r>
            <a:endParaRPr sz="1100">
              <a:latin typeface="Calibri"/>
              <a:cs typeface="Calibri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import</a:t>
            </a:r>
            <a:r>
              <a:rPr sz="1100" b="1" spc="430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b="1" spc="95" dirty="0">
                <a:solidFill>
                  <a:srgbClr val="0000FF"/>
                </a:solidFill>
                <a:latin typeface="Calibri"/>
                <a:cs typeface="Calibri"/>
              </a:rPr>
              <a:t>matplotlib.pyplot</a:t>
            </a:r>
            <a:r>
              <a:rPr sz="1100" b="1" spc="434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1100" b="1" spc="80" dirty="0">
                <a:solidFill>
                  <a:srgbClr val="007F00"/>
                </a:solidFill>
                <a:latin typeface="Calibri"/>
                <a:cs typeface="Calibri"/>
              </a:rPr>
              <a:t>as</a:t>
            </a:r>
            <a:r>
              <a:rPr sz="1100" b="1" spc="434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b="1" spc="125" dirty="0">
                <a:solidFill>
                  <a:srgbClr val="0000FF"/>
                </a:solidFill>
                <a:latin typeface="Calibri"/>
                <a:cs typeface="Calibri"/>
              </a:rPr>
              <a:t>plt</a:t>
            </a:r>
            <a:endParaRPr sz="11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100">
              <a:latin typeface="Calibri"/>
              <a:cs typeface="Calibri"/>
            </a:endParaRPr>
          </a:p>
          <a:p>
            <a:pPr marL="37465">
              <a:lnSpc>
                <a:spcPct val="100000"/>
              </a:lnSpc>
            </a:pP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from</a:t>
            </a:r>
            <a:r>
              <a:rPr sz="1100" b="1" spc="450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b="1" spc="100" dirty="0">
                <a:solidFill>
                  <a:srgbClr val="0000FF"/>
                </a:solidFill>
                <a:latin typeface="Calibri"/>
                <a:cs typeface="Calibri"/>
              </a:rPr>
              <a:t>sklearn.datasets</a:t>
            </a:r>
            <a:r>
              <a:rPr sz="1100" b="1" spc="455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import</a:t>
            </a:r>
            <a:r>
              <a:rPr sz="1100" b="1" spc="450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load_breast_cancer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from</a:t>
            </a:r>
            <a:r>
              <a:rPr sz="1100" b="1" spc="440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b="1" spc="80" dirty="0">
                <a:solidFill>
                  <a:srgbClr val="0000FF"/>
                </a:solidFill>
                <a:latin typeface="Calibri"/>
                <a:cs typeface="Calibri"/>
              </a:rPr>
              <a:t>sklearn.model_selection</a:t>
            </a:r>
            <a:r>
              <a:rPr sz="1100" b="1" spc="440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import</a:t>
            </a:r>
            <a:r>
              <a:rPr sz="1100" b="1" spc="440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spc="85" dirty="0">
                <a:latin typeface="Lucida Sans Unicode"/>
                <a:cs typeface="Lucida Sans Unicode"/>
              </a:rPr>
              <a:t>train_test_split,</a:t>
            </a:r>
            <a:r>
              <a:rPr sz="1100" spc="345" dirty="0">
                <a:latin typeface="Lucida Sans Unicode"/>
                <a:cs typeface="Lucida Sans Unicode"/>
              </a:rPr>
              <a:t> </a:t>
            </a:r>
            <a:r>
              <a:rPr sz="1100" spc="60" dirty="0">
                <a:latin typeface="Lucida Sans Unicode"/>
                <a:cs typeface="Lucida Sans Unicode"/>
              </a:rPr>
              <a:t>StratifiedKFold,</a:t>
            </a:r>
            <a:r>
              <a:rPr sz="1100" spc="60" dirty="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11125">
              <a:lnSpc>
                <a:spcPct val="100000"/>
              </a:lnSpc>
              <a:spcBef>
                <a:spcPts val="35"/>
              </a:spcBef>
            </a:pPr>
            <a:r>
              <a:rPr sz="600" i="1" spc="-10" dirty="0">
                <a:solidFill>
                  <a:srgbClr val="FF0000"/>
                </a:solidFill>
                <a:latin typeface="Calibri"/>
                <a:cs typeface="Calibri"/>
              </a:rPr>
              <a:t>‹</a:t>
            </a:r>
            <a:r>
              <a:rPr sz="6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→</a:t>
            </a:r>
            <a:r>
              <a:rPr sz="1100" spc="-10" dirty="0">
                <a:latin typeface="Lucida Sans Unicode"/>
                <a:cs typeface="Lucida Sans Unicode"/>
              </a:rPr>
              <a:t>GridSearchCV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135"/>
              </a:spcBef>
            </a:pP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from</a:t>
            </a:r>
            <a:r>
              <a:rPr sz="1100" b="1" spc="450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b="1" spc="95" dirty="0">
                <a:solidFill>
                  <a:srgbClr val="0000FF"/>
                </a:solidFill>
                <a:latin typeface="Calibri"/>
                <a:cs typeface="Calibri"/>
              </a:rPr>
              <a:t>sklearn.preprocessing</a:t>
            </a:r>
            <a:r>
              <a:rPr sz="1100" b="1" spc="450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import</a:t>
            </a:r>
            <a:r>
              <a:rPr sz="1100" b="1" spc="450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StandardScaler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from</a:t>
            </a:r>
            <a:r>
              <a:rPr sz="1100" b="1" spc="434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b="1" spc="114" dirty="0">
                <a:solidFill>
                  <a:srgbClr val="0000FF"/>
                </a:solidFill>
                <a:latin typeface="Calibri"/>
                <a:cs typeface="Calibri"/>
              </a:rPr>
              <a:t>sklearn.pipeline</a:t>
            </a:r>
            <a:r>
              <a:rPr sz="1100" b="1" spc="434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import</a:t>
            </a:r>
            <a:r>
              <a:rPr sz="1100" b="1" spc="434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spc="40" dirty="0">
                <a:latin typeface="Lucida Sans Unicode"/>
                <a:cs typeface="Lucida Sans Unicode"/>
              </a:rPr>
              <a:t>Pipeline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from</a:t>
            </a:r>
            <a:r>
              <a:rPr sz="1100" b="1" spc="155" dirty="0">
                <a:solidFill>
                  <a:srgbClr val="007F00"/>
                </a:solidFill>
                <a:latin typeface="Calibri"/>
                <a:cs typeface="Calibri"/>
              </a:rPr>
              <a:t>  </a:t>
            </a:r>
            <a:r>
              <a:rPr sz="1100" b="1" spc="100" dirty="0">
                <a:solidFill>
                  <a:srgbClr val="0000FF"/>
                </a:solidFill>
                <a:latin typeface="Calibri"/>
                <a:cs typeface="Calibri"/>
              </a:rPr>
              <a:t>sklearn.metrics</a:t>
            </a:r>
            <a:r>
              <a:rPr sz="1100" b="1" spc="155" dirty="0">
                <a:solidFill>
                  <a:srgbClr val="0000FF"/>
                </a:solidFill>
                <a:latin typeface="Calibri"/>
                <a:cs typeface="Calibri"/>
              </a:rPr>
              <a:t>  </a:t>
            </a: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import</a:t>
            </a:r>
            <a:r>
              <a:rPr sz="1100" b="1" spc="155" dirty="0">
                <a:solidFill>
                  <a:srgbClr val="007F00"/>
                </a:solidFill>
                <a:latin typeface="Calibri"/>
                <a:cs typeface="Calibri"/>
              </a:rPr>
              <a:t>  </a:t>
            </a:r>
            <a:r>
              <a:rPr sz="1100" dirty="0">
                <a:latin typeface="Lucida Sans Unicode"/>
                <a:cs typeface="Lucida Sans Unicode"/>
              </a:rPr>
              <a:t>(accuracy_score,</a:t>
            </a:r>
            <a:r>
              <a:rPr sz="1100" spc="459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precision_score,</a:t>
            </a:r>
            <a:r>
              <a:rPr sz="1100" spc="465" dirty="0">
                <a:latin typeface="Lucida Sans Unicode"/>
                <a:cs typeface="Lucida Sans Unicode"/>
              </a:rPr>
              <a:t> </a:t>
            </a:r>
            <a:r>
              <a:rPr sz="1100" spc="60" dirty="0">
                <a:latin typeface="Lucida Sans Unicode"/>
                <a:cs typeface="Lucida Sans Unicode"/>
              </a:rPr>
              <a:t>recall_score,</a:t>
            </a:r>
            <a:r>
              <a:rPr sz="1100" spc="60" dirty="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11125">
              <a:lnSpc>
                <a:spcPct val="100000"/>
              </a:lnSpc>
              <a:spcBef>
                <a:spcPts val="35"/>
              </a:spcBef>
            </a:pPr>
            <a:r>
              <a:rPr sz="600" i="1" dirty="0">
                <a:solidFill>
                  <a:srgbClr val="FF0000"/>
                </a:solidFill>
                <a:latin typeface="Calibri"/>
                <a:cs typeface="Calibri"/>
              </a:rPr>
              <a:t>‹</a:t>
            </a:r>
            <a:r>
              <a:rPr sz="600" i="1" dirty="0">
                <a:solidFill>
                  <a:srgbClr val="FF0000"/>
                </a:solidFill>
                <a:latin typeface="Times New Roman"/>
                <a:cs typeface="Times New Roman"/>
              </a:rPr>
              <a:t>→</a:t>
            </a:r>
            <a:r>
              <a:rPr sz="1100" dirty="0">
                <a:latin typeface="Lucida Sans Unicode"/>
                <a:cs typeface="Lucida Sans Unicode"/>
              </a:rPr>
              <a:t>f1_score,</a:t>
            </a:r>
            <a:r>
              <a:rPr sz="1100" spc="90" dirty="0">
                <a:latin typeface="Lucida Sans Unicode"/>
                <a:cs typeface="Lucida Sans Unicode"/>
              </a:rPr>
              <a:t>  </a:t>
            </a:r>
            <a:r>
              <a:rPr sz="1100" spc="-10" dirty="0">
                <a:latin typeface="Lucida Sans Unicode"/>
                <a:cs typeface="Lucida Sans Unicode"/>
              </a:rPr>
              <a:t>roc_auc_score,</a:t>
            </a:r>
            <a:endParaRPr sz="1100">
              <a:latin typeface="Lucida Sans Unicode"/>
              <a:cs typeface="Lucida Sans Unicode"/>
            </a:endParaRPr>
          </a:p>
          <a:p>
            <a:pPr marL="2146935">
              <a:lnSpc>
                <a:spcPct val="100000"/>
              </a:lnSpc>
              <a:spcBef>
                <a:spcPts val="135"/>
              </a:spcBef>
            </a:pPr>
            <a:r>
              <a:rPr sz="1100" dirty="0">
                <a:latin typeface="Lucida Sans Unicode"/>
                <a:cs typeface="Lucida Sans Unicode"/>
              </a:rPr>
              <a:t>confusion_matrix,</a:t>
            </a:r>
            <a:r>
              <a:rPr sz="1100" spc="380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roc_curve,</a:t>
            </a:r>
            <a:r>
              <a:rPr sz="1100" spc="385" dirty="0">
                <a:latin typeface="Lucida Sans Unicode"/>
                <a:cs typeface="Lucida Sans Unicode"/>
              </a:rPr>
              <a:t> </a:t>
            </a:r>
            <a:r>
              <a:rPr sz="1100" spc="45" dirty="0">
                <a:latin typeface="Lucida Sans Unicode"/>
                <a:cs typeface="Lucida Sans Unicode"/>
              </a:rPr>
              <a:t>auc,</a:t>
            </a:r>
            <a:r>
              <a:rPr sz="1100" spc="45" dirty="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11125">
              <a:lnSpc>
                <a:spcPct val="100000"/>
              </a:lnSpc>
              <a:spcBef>
                <a:spcPts val="35"/>
              </a:spcBef>
            </a:pPr>
            <a:r>
              <a:rPr sz="600" i="1" spc="50" dirty="0">
                <a:solidFill>
                  <a:srgbClr val="FF0000"/>
                </a:solidFill>
                <a:latin typeface="Calibri"/>
                <a:cs typeface="Calibri"/>
              </a:rPr>
              <a:t>‹</a:t>
            </a:r>
            <a:r>
              <a:rPr sz="600" i="1" spc="50" dirty="0">
                <a:solidFill>
                  <a:srgbClr val="FF0000"/>
                </a:solidFill>
                <a:latin typeface="Times New Roman"/>
                <a:cs typeface="Times New Roman"/>
              </a:rPr>
              <a:t>→</a:t>
            </a:r>
            <a:r>
              <a:rPr sz="1100" spc="50" dirty="0">
                <a:latin typeface="Lucida Sans Unicode"/>
                <a:cs typeface="Lucida Sans Unicode"/>
              </a:rPr>
              <a:t>classification_report)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135"/>
              </a:spcBef>
            </a:pP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from</a:t>
            </a:r>
            <a:r>
              <a:rPr sz="1100" b="1" spc="450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b="1" spc="85" dirty="0">
                <a:solidFill>
                  <a:srgbClr val="0000FF"/>
                </a:solidFill>
                <a:latin typeface="Calibri"/>
                <a:cs typeface="Calibri"/>
              </a:rPr>
              <a:t>sklearn.linear_model</a:t>
            </a:r>
            <a:r>
              <a:rPr sz="1100" b="1" spc="450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import</a:t>
            </a:r>
            <a:r>
              <a:rPr sz="1100" b="1" spc="450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LogisticRegression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from</a:t>
            </a:r>
            <a:r>
              <a:rPr sz="1100" b="1" spc="445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b="1" spc="70" dirty="0">
                <a:solidFill>
                  <a:srgbClr val="0000FF"/>
                </a:solidFill>
                <a:latin typeface="Calibri"/>
                <a:cs typeface="Calibri"/>
              </a:rPr>
              <a:t>sklearn.svm</a:t>
            </a:r>
            <a:r>
              <a:rPr sz="1100" b="1" spc="450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import</a:t>
            </a:r>
            <a:r>
              <a:rPr sz="1100" b="1" spc="445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spc="-25" dirty="0">
                <a:latin typeface="Lucida Sans Unicode"/>
                <a:cs typeface="Lucida Sans Unicode"/>
              </a:rPr>
              <a:t>SVC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from</a:t>
            </a:r>
            <a:r>
              <a:rPr sz="1100" b="1" spc="450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b="1" spc="65" dirty="0">
                <a:solidFill>
                  <a:srgbClr val="0000FF"/>
                </a:solidFill>
                <a:latin typeface="Calibri"/>
                <a:cs typeface="Calibri"/>
              </a:rPr>
              <a:t>sklearn.ensemble</a:t>
            </a:r>
            <a:r>
              <a:rPr sz="1100" b="1" spc="450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import</a:t>
            </a:r>
            <a:r>
              <a:rPr sz="1100" b="1" spc="455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RandomForestClassifier</a:t>
            </a:r>
            <a:endParaRPr sz="1100">
              <a:latin typeface="Lucida Sans Unicode"/>
              <a:cs typeface="Lucida Sans Unicode"/>
            </a:endParaRPr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32638" y="9418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518"/>
    </mc:Choice>
    <mc:Fallback>
      <p:transition spd="slow" advTm="705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882650" y="912816"/>
          <a:ext cx="3916677" cy="8712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5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32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7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32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418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64160">
                <a:tc>
                  <a:txBody>
                    <a:bodyPr/>
                    <a:lstStyle/>
                    <a:p>
                      <a:pPr marR="246379"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L="36195" algn="ct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1.00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0.98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R="28575" algn="ct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0.99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42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810">
                <a:tc>
                  <a:txBody>
                    <a:bodyPr/>
                    <a:lstStyle/>
                    <a:p>
                      <a:pPr marR="246379" algn="r">
                        <a:lnSpc>
                          <a:spcPts val="1295"/>
                        </a:lnSpc>
                        <a:spcBef>
                          <a:spcPts val="63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accuracy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8064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8575" algn="ctr">
                        <a:lnSpc>
                          <a:spcPts val="1295"/>
                        </a:lnSpc>
                        <a:spcBef>
                          <a:spcPts val="635"/>
                        </a:spcBef>
                      </a:pP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0.99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80645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95"/>
                        </a:lnSpc>
                        <a:spcBef>
                          <a:spcPts val="635"/>
                        </a:spcBef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114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80645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R="247015" algn="r">
                        <a:lnSpc>
                          <a:spcPts val="1255"/>
                        </a:lnSpc>
                      </a:pPr>
                      <a:r>
                        <a:rPr sz="1100" spc="-60" dirty="0">
                          <a:latin typeface="Lucida Sans Unicode"/>
                          <a:cs typeface="Lucida Sans Unicode"/>
                        </a:rPr>
                        <a:t>macro</a:t>
                      </a:r>
                      <a:r>
                        <a:rPr sz="1100" spc="5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avg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6195" algn="ctr">
                        <a:lnSpc>
                          <a:spcPts val="1255"/>
                        </a:lnSpc>
                      </a:pP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0.99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0.99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8575" algn="ctr">
                        <a:lnSpc>
                          <a:spcPts val="1255"/>
                        </a:lnSpc>
                      </a:pP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0.99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114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R="246379" algn="r">
                        <a:lnSpc>
                          <a:spcPts val="1280"/>
                        </a:lnSpc>
                      </a:pP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weighted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avg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6195" algn="ctr">
                        <a:lnSpc>
                          <a:spcPts val="1280"/>
                        </a:lnSpc>
                      </a:pP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0.99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80"/>
                        </a:lnSpc>
                      </a:pP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0.99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8575" algn="ctr">
                        <a:lnSpc>
                          <a:spcPts val="1280"/>
                        </a:lnSpc>
                      </a:pP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0.99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80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114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" name="object 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625096" y="2153175"/>
            <a:ext cx="4496824" cy="4280875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spc="-25" dirty="0"/>
              <a:t>10</a:t>
            </a:fld>
            <a:endParaRPr spc="-25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32638" y="9418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5"/>
    </mc:Choice>
    <mc:Fallback>
      <p:transition spd="slow" advTm="200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84385" y="999298"/>
            <a:ext cx="5215787" cy="3845127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01700" y="5670306"/>
            <a:ext cx="5969000" cy="89725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382905" algn="l"/>
              </a:tabLst>
            </a:pPr>
            <a:r>
              <a:rPr sz="1200" b="1" spc="-25" dirty="0">
                <a:latin typeface="Georgia"/>
                <a:cs typeface="Georgia"/>
              </a:rPr>
              <a:t>0.3</a:t>
            </a:r>
            <a:r>
              <a:rPr sz="1200" b="1" dirty="0">
                <a:latin typeface="Georgia"/>
                <a:cs typeface="Georgia"/>
              </a:rPr>
              <a:t>	7.</a:t>
            </a:r>
            <a:r>
              <a:rPr sz="1200" b="1" spc="220" dirty="0">
                <a:latin typeface="Georgia"/>
                <a:cs typeface="Georgia"/>
              </a:rPr>
              <a:t> </a:t>
            </a:r>
            <a:r>
              <a:rPr sz="1200" b="1" spc="-10" dirty="0">
                <a:latin typeface="Georgia"/>
                <a:cs typeface="Georgia"/>
              </a:rPr>
              <a:t>Model</a:t>
            </a:r>
            <a:r>
              <a:rPr sz="1200" b="1" spc="95" dirty="0">
                <a:latin typeface="Georgia"/>
                <a:cs typeface="Georgia"/>
              </a:rPr>
              <a:t> </a:t>
            </a:r>
            <a:r>
              <a:rPr sz="1200" b="1" spc="-55" dirty="0">
                <a:latin typeface="Georgia"/>
                <a:cs typeface="Georgia"/>
              </a:rPr>
              <a:t>Comparison</a:t>
            </a:r>
            <a:r>
              <a:rPr sz="1200" b="1" spc="90" dirty="0">
                <a:latin typeface="Georgia"/>
                <a:cs typeface="Georgia"/>
              </a:rPr>
              <a:t> </a:t>
            </a:r>
            <a:r>
              <a:rPr sz="1200" b="1" spc="75" dirty="0">
                <a:latin typeface="Georgia"/>
                <a:cs typeface="Georgia"/>
              </a:rPr>
              <a:t>&amp;</a:t>
            </a:r>
            <a:r>
              <a:rPr sz="1200" b="1" spc="95" dirty="0">
                <a:latin typeface="Georgia"/>
                <a:cs typeface="Georgia"/>
              </a:rPr>
              <a:t> </a:t>
            </a:r>
            <a:r>
              <a:rPr sz="1200" b="1" spc="-50" dirty="0">
                <a:latin typeface="Georgia"/>
                <a:cs typeface="Georgia"/>
              </a:rPr>
              <a:t>Hyperparameter</a:t>
            </a:r>
            <a:r>
              <a:rPr sz="1200" b="1" spc="90" dirty="0">
                <a:latin typeface="Georgia"/>
                <a:cs typeface="Georgia"/>
              </a:rPr>
              <a:t> </a:t>
            </a:r>
            <a:r>
              <a:rPr sz="1200" b="1" spc="-10" dirty="0">
                <a:latin typeface="Georgia"/>
                <a:cs typeface="Georgia"/>
              </a:rPr>
              <a:t>Tuning</a:t>
            </a:r>
            <a:endParaRPr sz="1200">
              <a:latin typeface="Georgia"/>
              <a:cs typeface="Georgia"/>
            </a:endParaRPr>
          </a:p>
          <a:p>
            <a:pPr marL="12700" marR="5080">
              <a:lnSpc>
                <a:spcPct val="102699"/>
              </a:lnSpc>
              <a:spcBef>
                <a:spcPts val="1360"/>
              </a:spcBef>
            </a:pPr>
            <a:r>
              <a:rPr sz="1100" dirty="0">
                <a:latin typeface="Times New Roman"/>
                <a:cs typeface="Times New Roman"/>
              </a:rPr>
              <a:t>Then,</a:t>
            </a:r>
            <a:r>
              <a:rPr sz="1100" spc="45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I</a:t>
            </a:r>
            <a:r>
              <a:rPr sz="1100" spc="409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compare</a:t>
            </a:r>
            <a:r>
              <a:rPr sz="1100" spc="40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three</a:t>
            </a:r>
            <a:r>
              <a:rPr sz="1100" spc="40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models</a:t>
            </a:r>
            <a:r>
              <a:rPr sz="1100" spc="409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with</a:t>
            </a:r>
            <a:r>
              <a:rPr sz="1100" spc="40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cross‑validated</a:t>
            </a:r>
            <a:r>
              <a:rPr sz="1100" spc="40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grid</a:t>
            </a:r>
            <a:r>
              <a:rPr sz="1100" spc="409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search:</a:t>
            </a:r>
            <a:r>
              <a:rPr sz="1100" spc="245" dirty="0">
                <a:latin typeface="Times New Roman"/>
                <a:cs typeface="Times New Roman"/>
              </a:rPr>
              <a:t>  </a:t>
            </a:r>
            <a:r>
              <a:rPr sz="1100" dirty="0">
                <a:latin typeface="Times New Roman"/>
                <a:cs typeface="Times New Roman"/>
              </a:rPr>
              <a:t>-</a:t>
            </a:r>
            <a:r>
              <a:rPr sz="1100" spc="405" dirty="0">
                <a:latin typeface="Times New Roman"/>
                <a:cs typeface="Times New Roman"/>
              </a:rPr>
              <a:t> </a:t>
            </a:r>
            <a:r>
              <a:rPr sz="1100" b="1" dirty="0">
                <a:latin typeface="Palatino Linotype"/>
                <a:cs typeface="Palatino Linotype"/>
              </a:rPr>
              <a:t>Logistic</a:t>
            </a:r>
            <a:r>
              <a:rPr sz="1100" b="1" spc="120" dirty="0">
                <a:latin typeface="Palatino Linotype"/>
                <a:cs typeface="Palatino Linotype"/>
              </a:rPr>
              <a:t>  </a:t>
            </a:r>
            <a:r>
              <a:rPr sz="1100" b="1" dirty="0">
                <a:latin typeface="Palatino Linotype"/>
                <a:cs typeface="Palatino Linotype"/>
              </a:rPr>
              <a:t>Regression</a:t>
            </a:r>
            <a:r>
              <a:rPr sz="1100" b="1" spc="415" dirty="0">
                <a:latin typeface="Palatino Linotype"/>
                <a:cs typeface="Palatino Linotype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(with </a:t>
            </a:r>
            <a:r>
              <a:rPr sz="1100" dirty="0">
                <a:latin typeface="Times New Roman"/>
                <a:cs typeface="Times New Roman"/>
              </a:rPr>
              <a:t>scaling,</a:t>
            </a:r>
            <a:r>
              <a:rPr sz="1100" spc="19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class_weight='balanced'</a:t>
            </a:r>
            <a:r>
              <a:rPr sz="1100" dirty="0">
                <a:latin typeface="Times New Roman"/>
                <a:cs typeface="Times New Roman"/>
              </a:rPr>
              <a:t>)</a:t>
            </a:r>
            <a:r>
              <a:rPr sz="1100" spc="19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-</a:t>
            </a:r>
            <a:r>
              <a:rPr sz="1100" spc="190" dirty="0">
                <a:latin typeface="Times New Roman"/>
                <a:cs typeface="Times New Roman"/>
              </a:rPr>
              <a:t> </a:t>
            </a:r>
            <a:r>
              <a:rPr sz="1100" b="1" spc="45" dirty="0">
                <a:latin typeface="Palatino Linotype"/>
                <a:cs typeface="Palatino Linotype"/>
              </a:rPr>
              <a:t>Support</a:t>
            </a:r>
            <a:r>
              <a:rPr sz="1100" b="1" spc="254" dirty="0">
                <a:latin typeface="Palatino Linotype"/>
                <a:cs typeface="Palatino Linotype"/>
              </a:rPr>
              <a:t> </a:t>
            </a:r>
            <a:r>
              <a:rPr sz="1100" b="1" dirty="0">
                <a:latin typeface="Palatino Linotype"/>
                <a:cs typeface="Palatino Linotype"/>
              </a:rPr>
              <a:t>Vector</a:t>
            </a:r>
            <a:r>
              <a:rPr sz="1100" b="1" spc="260" dirty="0">
                <a:latin typeface="Palatino Linotype"/>
                <a:cs typeface="Palatino Linotype"/>
              </a:rPr>
              <a:t> </a:t>
            </a:r>
            <a:r>
              <a:rPr sz="1100" b="1" dirty="0">
                <a:latin typeface="Palatino Linotype"/>
                <a:cs typeface="Palatino Linotype"/>
              </a:rPr>
              <a:t>Classifier</a:t>
            </a:r>
            <a:r>
              <a:rPr sz="1100" b="1" spc="254" dirty="0">
                <a:latin typeface="Palatino Linotype"/>
                <a:cs typeface="Palatino Linotype"/>
              </a:rPr>
              <a:t> </a:t>
            </a:r>
            <a:r>
              <a:rPr sz="1100" b="1" spc="155" dirty="0">
                <a:latin typeface="Palatino Linotype"/>
                <a:cs typeface="Palatino Linotype"/>
              </a:rPr>
              <a:t>(RBF</a:t>
            </a:r>
            <a:r>
              <a:rPr sz="1100" b="1" spc="265" dirty="0">
                <a:latin typeface="Palatino Linotype"/>
                <a:cs typeface="Palatino Linotype"/>
              </a:rPr>
              <a:t> </a:t>
            </a:r>
            <a:r>
              <a:rPr sz="1100" b="1" dirty="0">
                <a:latin typeface="Palatino Linotype"/>
                <a:cs typeface="Palatino Linotype"/>
              </a:rPr>
              <a:t>kernel)</a:t>
            </a:r>
            <a:r>
              <a:rPr sz="1100" b="1" spc="190" dirty="0">
                <a:latin typeface="Palatino Linotype"/>
                <a:cs typeface="Palatino Linotype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(with</a:t>
            </a:r>
            <a:r>
              <a:rPr sz="1100" spc="195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scaling)</a:t>
            </a:r>
            <a:endParaRPr sz="1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dirty="0">
                <a:latin typeface="Times New Roman"/>
                <a:cs typeface="Times New Roman"/>
              </a:rPr>
              <a:t>-</a:t>
            </a:r>
            <a:r>
              <a:rPr sz="1100" spc="145" dirty="0">
                <a:latin typeface="Times New Roman"/>
                <a:cs typeface="Times New Roman"/>
              </a:rPr>
              <a:t> </a:t>
            </a:r>
            <a:r>
              <a:rPr sz="1100" b="1" spc="55" dirty="0">
                <a:latin typeface="Palatino Linotype"/>
                <a:cs typeface="Palatino Linotype"/>
              </a:rPr>
              <a:t>Random</a:t>
            </a:r>
            <a:r>
              <a:rPr sz="1100" b="1" spc="210" dirty="0">
                <a:latin typeface="Palatino Linotype"/>
                <a:cs typeface="Palatino Linotype"/>
              </a:rPr>
              <a:t> </a:t>
            </a:r>
            <a:r>
              <a:rPr sz="1100" b="1" spc="50" dirty="0">
                <a:latin typeface="Palatino Linotype"/>
                <a:cs typeface="Palatino Linotype"/>
              </a:rPr>
              <a:t>Forest</a:t>
            </a:r>
            <a:r>
              <a:rPr sz="1100" b="1" spc="150" dirty="0">
                <a:latin typeface="Palatino Linotype"/>
                <a:cs typeface="Palatino Linotype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(with</a:t>
            </a:r>
            <a:r>
              <a:rPr sz="1100" spc="145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class_weight='balanced'</a:t>
            </a:r>
            <a:r>
              <a:rPr sz="1100" spc="-10" dirty="0">
                <a:latin typeface="Times New Roman"/>
                <a:cs typeface="Times New Roman"/>
              </a:rPr>
              <a:t>)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spc="-25" dirty="0"/>
              <a:t>11</a:t>
            </a:fld>
            <a:endParaRPr spc="-25" dirty="0"/>
          </a:p>
        </p:txBody>
      </p:sp>
      <p:sp>
        <p:nvSpPr>
          <p:cNvPr id="4" name="object 4"/>
          <p:cNvSpPr txBox="1"/>
          <p:nvPr/>
        </p:nvSpPr>
        <p:spPr>
          <a:xfrm>
            <a:off x="500062" y="6655510"/>
            <a:ext cx="38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60" dirty="0">
                <a:solidFill>
                  <a:srgbClr val="2F3E9F"/>
                </a:solidFill>
                <a:latin typeface="Lucida Sans Unicode"/>
                <a:cs typeface="Lucida Sans Unicode"/>
              </a:rPr>
              <a:t>[21]: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27052" y="6672612"/>
            <a:ext cx="5918835" cy="2471420"/>
          </a:xfrm>
          <a:prstGeom prst="rect">
            <a:avLst/>
          </a:prstGeom>
          <a:solidFill>
            <a:srgbClr val="F7F7F7"/>
          </a:solidFill>
        </p:spPr>
        <p:txBody>
          <a:bodyPr vert="horz" wrap="square" lIns="0" tIns="0" rIns="0" bIns="0" rtlCol="0">
            <a:spAutoFit/>
          </a:bodyPr>
          <a:lstStyle/>
          <a:p>
            <a:pPr marL="37465">
              <a:lnSpc>
                <a:spcPts val="1275"/>
              </a:lnSpc>
            </a:pPr>
            <a:r>
              <a:rPr sz="1100" dirty="0">
                <a:latin typeface="Lucida Sans Unicode"/>
                <a:cs typeface="Lucida Sans Unicode"/>
              </a:rPr>
              <a:t>cv</a:t>
            </a:r>
            <a:r>
              <a:rPr sz="1100" spc="150" dirty="0">
                <a:latin typeface="Lucida Sans Unicode"/>
                <a:cs typeface="Lucida Sans Unicode"/>
              </a:rPr>
              <a:t> 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150" dirty="0">
                <a:solidFill>
                  <a:srgbClr val="666666"/>
                </a:solidFill>
                <a:latin typeface="Lucida Sans Unicode"/>
                <a:cs typeface="Lucida Sans Unicode"/>
              </a:rPr>
              <a:t>  </a:t>
            </a:r>
            <a:r>
              <a:rPr sz="1100" dirty="0">
                <a:latin typeface="Lucida Sans Unicode"/>
                <a:cs typeface="Lucida Sans Unicode"/>
              </a:rPr>
              <a:t>StratifiedKFold(n_splits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=5</a:t>
            </a:r>
            <a:r>
              <a:rPr sz="1100" dirty="0">
                <a:latin typeface="Lucida Sans Unicode"/>
                <a:cs typeface="Lucida Sans Unicode"/>
              </a:rPr>
              <a:t>,</a:t>
            </a:r>
            <a:r>
              <a:rPr sz="1100" spc="150" dirty="0">
                <a:latin typeface="Lucida Sans Unicode"/>
                <a:cs typeface="Lucida Sans Unicode"/>
              </a:rPr>
              <a:t>  </a:t>
            </a:r>
            <a:r>
              <a:rPr sz="1100" dirty="0">
                <a:latin typeface="Lucida Sans Unicode"/>
                <a:cs typeface="Lucida Sans Unicode"/>
              </a:rPr>
              <a:t>shuffle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True</a:t>
            </a:r>
            <a:r>
              <a:rPr sz="1100" dirty="0">
                <a:latin typeface="Lucida Sans Unicode"/>
                <a:cs typeface="Lucida Sans Unicode"/>
              </a:rPr>
              <a:t>,</a:t>
            </a:r>
            <a:r>
              <a:rPr sz="1100" spc="150" dirty="0">
                <a:latin typeface="Lucida Sans Unicode"/>
                <a:cs typeface="Lucida Sans Unicode"/>
              </a:rPr>
              <a:t>  </a:t>
            </a:r>
            <a:r>
              <a:rPr sz="1100" spc="-60" dirty="0">
                <a:latin typeface="Lucida Sans Unicode"/>
                <a:cs typeface="Lucida Sans Unicode"/>
              </a:rPr>
              <a:t>random_state</a:t>
            </a:r>
            <a:r>
              <a:rPr sz="1100" spc="-6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-60" dirty="0">
                <a:latin typeface="Lucida Sans Unicode"/>
                <a:cs typeface="Lucida Sans Unicode"/>
              </a:rPr>
              <a:t>RANDOM_STATE)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1390"/>
              </a:spcBef>
            </a:pPr>
            <a:r>
              <a:rPr sz="1100" spc="50" dirty="0">
                <a:latin typeface="Lucida Sans Unicode"/>
                <a:cs typeface="Lucida Sans Unicode"/>
              </a:rPr>
              <a:t>pipe_lr</a:t>
            </a:r>
            <a:r>
              <a:rPr sz="1100" spc="229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3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70" dirty="0">
                <a:latin typeface="Lucida Sans Unicode"/>
                <a:cs typeface="Lucida Sans Unicode"/>
              </a:rPr>
              <a:t>Pipeline([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sz="1100" spc="135" dirty="0">
                <a:latin typeface="Lucida Sans Unicode"/>
                <a:cs typeface="Lucida Sans Unicode"/>
              </a:rPr>
              <a:t>(</a:t>
            </a:r>
            <a:r>
              <a:rPr sz="1100" spc="135" dirty="0">
                <a:solidFill>
                  <a:srgbClr val="BA2121"/>
                </a:solidFill>
                <a:latin typeface="Lucida Sans Unicode"/>
                <a:cs typeface="Lucida Sans Unicode"/>
              </a:rPr>
              <a:t>'scaler'</a:t>
            </a:r>
            <a:r>
              <a:rPr sz="1100" spc="135" dirty="0">
                <a:latin typeface="Lucida Sans Unicode"/>
                <a:cs typeface="Lucida Sans Unicode"/>
              </a:rPr>
              <a:t>,</a:t>
            </a:r>
            <a:r>
              <a:rPr sz="1100" spc="250" dirty="0">
                <a:latin typeface="Lucida Sans Unicode"/>
                <a:cs typeface="Lucida Sans Unicode"/>
              </a:rPr>
              <a:t> </a:t>
            </a:r>
            <a:r>
              <a:rPr sz="1100" spc="40" dirty="0">
                <a:latin typeface="Lucida Sans Unicode"/>
                <a:cs typeface="Lucida Sans Unicode"/>
              </a:rPr>
              <a:t>StandardScaler()),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sz="1100" spc="210" dirty="0">
                <a:latin typeface="Lucida Sans Unicode"/>
                <a:cs typeface="Lucida Sans Unicode"/>
              </a:rPr>
              <a:t>(</a:t>
            </a:r>
            <a:r>
              <a:rPr sz="1100" spc="210" dirty="0">
                <a:solidFill>
                  <a:srgbClr val="BA2121"/>
                </a:solidFill>
                <a:latin typeface="Lucida Sans Unicode"/>
                <a:cs typeface="Lucida Sans Unicode"/>
              </a:rPr>
              <a:t>'clf'</a:t>
            </a:r>
            <a:r>
              <a:rPr sz="1100" spc="210" dirty="0">
                <a:latin typeface="Lucida Sans Unicode"/>
                <a:cs typeface="Lucida Sans Unicode"/>
              </a:rPr>
              <a:t>,</a:t>
            </a:r>
            <a:r>
              <a:rPr sz="1100" spc="35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LogisticRegression(max_iter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=1000</a:t>
            </a:r>
            <a:r>
              <a:rPr sz="1100" spc="-10" dirty="0">
                <a:latin typeface="Lucida Sans Unicode"/>
                <a:cs typeface="Lucida Sans Unicode"/>
              </a:rPr>
              <a:t>,</a:t>
            </a:r>
            <a:r>
              <a:rPr sz="1100" spc="35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class_weight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-10" dirty="0">
                <a:solidFill>
                  <a:srgbClr val="BA2121"/>
                </a:solidFill>
                <a:latin typeface="Lucida Sans Unicode"/>
                <a:cs typeface="Lucida Sans Unicode"/>
              </a:rPr>
              <a:t>'balanced'</a:t>
            </a:r>
            <a:r>
              <a:rPr sz="1100" spc="-10" dirty="0">
                <a:latin typeface="Lucida Sans Unicode"/>
                <a:cs typeface="Lucida Sans Unicode"/>
              </a:rPr>
              <a:t>,</a:t>
            </a:r>
            <a:r>
              <a:rPr sz="1100" spc="-10" dirty="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11125">
              <a:lnSpc>
                <a:spcPct val="100000"/>
              </a:lnSpc>
              <a:spcBef>
                <a:spcPts val="35"/>
              </a:spcBef>
            </a:pPr>
            <a:r>
              <a:rPr sz="600" i="1" spc="-50" dirty="0">
                <a:solidFill>
                  <a:srgbClr val="FF0000"/>
                </a:solidFill>
                <a:latin typeface="Calibri"/>
                <a:cs typeface="Calibri"/>
              </a:rPr>
              <a:t>‹</a:t>
            </a:r>
            <a:r>
              <a:rPr sz="600" i="1" spc="-50" dirty="0">
                <a:solidFill>
                  <a:srgbClr val="FF0000"/>
                </a:solidFill>
                <a:latin typeface="Times New Roman"/>
                <a:cs typeface="Times New Roman"/>
              </a:rPr>
              <a:t>→</a:t>
            </a:r>
            <a:r>
              <a:rPr sz="1100" spc="-50" dirty="0">
                <a:latin typeface="Lucida Sans Unicode"/>
                <a:cs typeface="Lucida Sans Unicode"/>
              </a:rPr>
              <a:t>random_state</a:t>
            </a:r>
            <a:r>
              <a:rPr sz="1100" spc="-5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-50" dirty="0">
                <a:latin typeface="Lucida Sans Unicode"/>
                <a:cs typeface="Lucida Sans Unicode"/>
              </a:rPr>
              <a:t>RANDOM_STATE))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135"/>
              </a:spcBef>
            </a:pPr>
            <a:r>
              <a:rPr sz="1100" spc="180" dirty="0">
                <a:latin typeface="Lucida Sans Unicode"/>
                <a:cs typeface="Lucida Sans Unicode"/>
              </a:rPr>
              <a:t>])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sz="1100" spc="75" dirty="0">
                <a:latin typeface="Lucida Sans Unicode"/>
                <a:cs typeface="Lucida Sans Unicode"/>
              </a:rPr>
              <a:t>grid_lr</a:t>
            </a:r>
            <a:r>
              <a:rPr sz="1100" spc="24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40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155" dirty="0">
                <a:latin typeface="Lucida Sans Unicode"/>
                <a:cs typeface="Lucida Sans Unicode"/>
              </a:rPr>
              <a:t>{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0"/>
              </a:spcBef>
            </a:pPr>
            <a:r>
              <a:rPr sz="1100" spc="185" dirty="0">
                <a:solidFill>
                  <a:srgbClr val="BA2121"/>
                </a:solidFill>
                <a:latin typeface="Lucida Sans Unicode"/>
                <a:cs typeface="Lucida Sans Unicode"/>
              </a:rPr>
              <a:t>'clf</a:t>
            </a:r>
            <a:r>
              <a:rPr sz="1100" u="sng" spc="385" dirty="0">
                <a:solidFill>
                  <a:srgbClr val="BA2121"/>
                </a:solidFill>
                <a:uFill>
                  <a:solidFill>
                    <a:srgbClr val="B92020"/>
                  </a:solidFill>
                </a:uFill>
                <a:latin typeface="Times New Roman"/>
                <a:cs typeface="Times New Roman"/>
              </a:rPr>
              <a:t>  </a:t>
            </a:r>
            <a:r>
              <a:rPr sz="1100" spc="114" dirty="0">
                <a:solidFill>
                  <a:srgbClr val="BA2121"/>
                </a:solidFill>
                <a:latin typeface="Lucida Sans Unicode"/>
                <a:cs typeface="Lucida Sans Unicode"/>
              </a:rPr>
              <a:t>C'</a:t>
            </a:r>
            <a:r>
              <a:rPr sz="1100" spc="114" dirty="0">
                <a:latin typeface="Lucida Sans Unicode"/>
                <a:cs typeface="Lucida Sans Unicode"/>
              </a:rPr>
              <a:t>:</a:t>
            </a:r>
            <a:r>
              <a:rPr sz="1100" spc="320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[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0.01</a:t>
            </a:r>
            <a:r>
              <a:rPr sz="1100" dirty="0">
                <a:latin typeface="Lucida Sans Unicode"/>
                <a:cs typeface="Lucida Sans Unicode"/>
              </a:rPr>
              <a:t>,</a:t>
            </a:r>
            <a:r>
              <a:rPr sz="1100" spc="315" dirty="0">
                <a:latin typeface="Lucida Sans Unicode"/>
                <a:cs typeface="Lucida Sans Unicode"/>
              </a:rPr>
              <a:t> 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0.1</a:t>
            </a:r>
            <a:r>
              <a:rPr sz="1100" dirty="0">
                <a:latin typeface="Lucida Sans Unicode"/>
                <a:cs typeface="Lucida Sans Unicode"/>
              </a:rPr>
              <a:t>,</a:t>
            </a:r>
            <a:r>
              <a:rPr sz="1100" spc="315" dirty="0">
                <a:latin typeface="Lucida Sans Unicode"/>
                <a:cs typeface="Lucida Sans Unicode"/>
              </a:rPr>
              <a:t> 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sz="1100" dirty="0">
                <a:latin typeface="Lucida Sans Unicode"/>
                <a:cs typeface="Lucida Sans Unicode"/>
              </a:rPr>
              <a:t>,</a:t>
            </a:r>
            <a:r>
              <a:rPr sz="1100" spc="320" dirty="0">
                <a:latin typeface="Lucida Sans Unicode"/>
                <a:cs typeface="Lucida Sans Unicode"/>
              </a:rPr>
              <a:t> </a:t>
            </a:r>
            <a:r>
              <a:rPr sz="1100" spc="-20" dirty="0">
                <a:solidFill>
                  <a:srgbClr val="666666"/>
                </a:solidFill>
                <a:latin typeface="Lucida Sans Unicode"/>
                <a:cs typeface="Lucida Sans Unicode"/>
              </a:rPr>
              <a:t>10</a:t>
            </a:r>
            <a:r>
              <a:rPr sz="1100" spc="-20" dirty="0">
                <a:latin typeface="Lucida Sans Unicode"/>
                <a:cs typeface="Lucida Sans Unicode"/>
              </a:rPr>
              <a:t>],</a:t>
            </a:r>
            <a:endParaRPr sz="1100">
              <a:latin typeface="Lucida Sans Unicode"/>
              <a:cs typeface="Lucida Sans Unicode"/>
            </a:endParaRPr>
          </a:p>
          <a:p>
            <a:pPr marL="328295" marR="2817495">
              <a:lnSpc>
                <a:spcPct val="102600"/>
              </a:lnSpc>
              <a:spcBef>
                <a:spcPts val="5"/>
              </a:spcBef>
            </a:pPr>
            <a:r>
              <a:rPr sz="1100" spc="185" dirty="0">
                <a:solidFill>
                  <a:srgbClr val="BA2121"/>
                </a:solidFill>
                <a:latin typeface="Lucida Sans Unicode"/>
                <a:cs typeface="Lucida Sans Unicode"/>
              </a:rPr>
              <a:t>'clf</a:t>
            </a:r>
            <a:r>
              <a:rPr sz="1100" u="sng" spc="310" dirty="0">
                <a:solidFill>
                  <a:srgbClr val="BA2121"/>
                </a:solidFill>
                <a:uFill>
                  <a:solidFill>
                    <a:srgbClr val="B92020"/>
                  </a:solidFill>
                </a:uFill>
                <a:latin typeface="Times New Roman"/>
                <a:cs typeface="Times New Roman"/>
              </a:rPr>
              <a:t>  </a:t>
            </a:r>
            <a:r>
              <a:rPr sz="1100" spc="95" dirty="0">
                <a:solidFill>
                  <a:srgbClr val="BA2121"/>
                </a:solidFill>
                <a:latin typeface="Lucida Sans Unicode"/>
                <a:cs typeface="Lucida Sans Unicode"/>
              </a:rPr>
              <a:t>solver'</a:t>
            </a:r>
            <a:r>
              <a:rPr sz="1100" spc="95" dirty="0">
                <a:latin typeface="Lucida Sans Unicode"/>
                <a:cs typeface="Lucida Sans Unicode"/>
              </a:rPr>
              <a:t>:</a:t>
            </a:r>
            <a:r>
              <a:rPr sz="1100" spc="240" dirty="0">
                <a:latin typeface="Lucida Sans Unicode"/>
                <a:cs typeface="Lucida Sans Unicode"/>
              </a:rPr>
              <a:t> </a:t>
            </a:r>
            <a:r>
              <a:rPr sz="1100" spc="140" dirty="0">
                <a:latin typeface="Lucida Sans Unicode"/>
                <a:cs typeface="Lucida Sans Unicode"/>
              </a:rPr>
              <a:t>[</a:t>
            </a:r>
            <a:r>
              <a:rPr sz="1100" spc="140" dirty="0">
                <a:solidFill>
                  <a:srgbClr val="BA2121"/>
                </a:solidFill>
                <a:latin typeface="Lucida Sans Unicode"/>
                <a:cs typeface="Lucida Sans Unicode"/>
              </a:rPr>
              <a:t>'lbfgs'</a:t>
            </a:r>
            <a:r>
              <a:rPr sz="1100" spc="140" dirty="0">
                <a:latin typeface="Lucida Sans Unicode"/>
                <a:cs typeface="Lucida Sans Unicode"/>
              </a:rPr>
              <a:t>,</a:t>
            </a:r>
            <a:r>
              <a:rPr sz="1100" spc="245" dirty="0">
                <a:latin typeface="Lucida Sans Unicode"/>
                <a:cs typeface="Lucida Sans Unicode"/>
              </a:rPr>
              <a:t> </a:t>
            </a:r>
            <a:r>
              <a:rPr sz="1100" spc="135" dirty="0">
                <a:solidFill>
                  <a:srgbClr val="BA2121"/>
                </a:solidFill>
                <a:latin typeface="Lucida Sans Unicode"/>
                <a:cs typeface="Lucida Sans Unicode"/>
              </a:rPr>
              <a:t>'liblinear'</a:t>
            </a:r>
            <a:r>
              <a:rPr sz="1100" spc="135" dirty="0">
                <a:latin typeface="Lucida Sans Unicode"/>
                <a:cs typeface="Lucida Sans Unicode"/>
              </a:rPr>
              <a:t>], </a:t>
            </a:r>
            <a:r>
              <a:rPr sz="1100" spc="185" dirty="0">
                <a:solidFill>
                  <a:srgbClr val="BA2121"/>
                </a:solidFill>
                <a:latin typeface="Lucida Sans Unicode"/>
                <a:cs typeface="Lucida Sans Unicode"/>
              </a:rPr>
              <a:t>'clf</a:t>
            </a:r>
            <a:r>
              <a:rPr sz="1100" u="sng" spc="310" dirty="0">
                <a:solidFill>
                  <a:srgbClr val="BA2121"/>
                </a:solidFill>
                <a:uFill>
                  <a:solidFill>
                    <a:srgbClr val="B92020"/>
                  </a:solidFill>
                </a:uFill>
                <a:latin typeface="Times New Roman"/>
                <a:cs typeface="Times New Roman"/>
              </a:rPr>
              <a:t>  </a:t>
            </a:r>
            <a:r>
              <a:rPr sz="1100" spc="65" dirty="0">
                <a:solidFill>
                  <a:srgbClr val="BA2121"/>
                </a:solidFill>
                <a:latin typeface="Lucida Sans Unicode"/>
                <a:cs typeface="Lucida Sans Unicode"/>
              </a:rPr>
              <a:t>penalty'</a:t>
            </a:r>
            <a:r>
              <a:rPr sz="1100" spc="65" dirty="0">
                <a:latin typeface="Lucida Sans Unicode"/>
                <a:cs typeface="Lucida Sans Unicode"/>
              </a:rPr>
              <a:t>:</a:t>
            </a:r>
            <a:r>
              <a:rPr sz="1100" spc="240" dirty="0">
                <a:latin typeface="Lucida Sans Unicode"/>
                <a:cs typeface="Lucida Sans Unicode"/>
              </a:rPr>
              <a:t> </a:t>
            </a:r>
            <a:r>
              <a:rPr sz="1100" spc="185" dirty="0">
                <a:latin typeface="Lucida Sans Unicode"/>
                <a:cs typeface="Lucida Sans Unicode"/>
              </a:rPr>
              <a:t>[</a:t>
            </a:r>
            <a:r>
              <a:rPr sz="1100" spc="185" dirty="0">
                <a:solidFill>
                  <a:srgbClr val="BA2121"/>
                </a:solidFill>
                <a:latin typeface="Lucida Sans Unicode"/>
                <a:cs typeface="Lucida Sans Unicode"/>
              </a:rPr>
              <a:t>'l2'</a:t>
            </a:r>
            <a:r>
              <a:rPr sz="1100" spc="185" dirty="0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sz="1100" spc="155" dirty="0">
                <a:latin typeface="Lucida Sans Unicode"/>
                <a:cs typeface="Lucida Sans Unicode"/>
              </a:rPr>
              <a:t>}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1390"/>
              </a:spcBef>
            </a:pPr>
            <a:r>
              <a:rPr sz="1100" dirty="0">
                <a:latin typeface="Lucida Sans Unicode"/>
                <a:cs typeface="Lucida Sans Unicode"/>
              </a:rPr>
              <a:t>pipe_svc</a:t>
            </a:r>
            <a:r>
              <a:rPr sz="1100" spc="225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70" dirty="0">
                <a:latin typeface="Lucida Sans Unicode"/>
                <a:cs typeface="Lucida Sans Unicode"/>
              </a:rPr>
              <a:t>Pipeline([</a:t>
            </a:r>
            <a:endParaRPr sz="1100">
              <a:latin typeface="Lucida Sans Unicode"/>
              <a:cs typeface="Lucida Sans Unicode"/>
            </a:endParaRP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32638" y="9418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399"/>
    </mc:Choice>
    <mc:Fallback>
      <p:transition spd="slow" advTm="393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27052" y="914298"/>
            <a:ext cx="5918835" cy="8172450"/>
          </a:xfrm>
          <a:custGeom>
            <a:avLst/>
            <a:gdLst/>
            <a:ahLst/>
            <a:cxnLst/>
            <a:rect l="l" t="t" r="r" b="b"/>
            <a:pathLst>
              <a:path w="5918834" h="8172450">
                <a:moveTo>
                  <a:pt x="5912706" y="0"/>
                </a:moveTo>
                <a:lnTo>
                  <a:pt x="5664" y="0"/>
                </a:lnTo>
                <a:lnTo>
                  <a:pt x="0" y="5664"/>
                </a:lnTo>
                <a:lnTo>
                  <a:pt x="0" y="8159619"/>
                </a:lnTo>
                <a:lnTo>
                  <a:pt x="0" y="8166607"/>
                </a:lnTo>
                <a:lnTo>
                  <a:pt x="5664" y="8172272"/>
                </a:lnTo>
                <a:lnTo>
                  <a:pt x="5912706" y="8172272"/>
                </a:lnTo>
                <a:lnTo>
                  <a:pt x="5918371" y="8166607"/>
                </a:lnTo>
                <a:lnTo>
                  <a:pt x="5918371" y="5664"/>
                </a:lnTo>
                <a:lnTo>
                  <a:pt x="5912706" y="0"/>
                </a:lnTo>
                <a:close/>
              </a:path>
            </a:pathLst>
          </a:custGeom>
          <a:solidFill>
            <a:srgbClr val="F7F7F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952309" y="919605"/>
            <a:ext cx="5480685" cy="812038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03530">
              <a:lnSpc>
                <a:spcPct val="100000"/>
              </a:lnSpc>
              <a:spcBef>
                <a:spcPts val="90"/>
              </a:spcBef>
            </a:pPr>
            <a:r>
              <a:rPr sz="1100" spc="135" dirty="0">
                <a:latin typeface="Lucida Sans Unicode"/>
                <a:cs typeface="Lucida Sans Unicode"/>
              </a:rPr>
              <a:t>(</a:t>
            </a:r>
            <a:r>
              <a:rPr sz="1100" spc="135" dirty="0">
                <a:solidFill>
                  <a:srgbClr val="BA2121"/>
                </a:solidFill>
                <a:latin typeface="Lucida Sans Unicode"/>
                <a:cs typeface="Lucida Sans Unicode"/>
              </a:rPr>
              <a:t>'scaler'</a:t>
            </a:r>
            <a:r>
              <a:rPr sz="1100" spc="135" dirty="0">
                <a:latin typeface="Lucida Sans Unicode"/>
                <a:cs typeface="Lucida Sans Unicode"/>
              </a:rPr>
              <a:t>,</a:t>
            </a:r>
            <a:r>
              <a:rPr sz="1100" spc="250" dirty="0">
                <a:latin typeface="Lucida Sans Unicode"/>
                <a:cs typeface="Lucida Sans Unicode"/>
              </a:rPr>
              <a:t> </a:t>
            </a:r>
            <a:r>
              <a:rPr sz="1100" spc="40" dirty="0">
                <a:latin typeface="Lucida Sans Unicode"/>
                <a:cs typeface="Lucida Sans Unicode"/>
              </a:rPr>
              <a:t>StandardScaler()),</a:t>
            </a:r>
            <a:endParaRPr sz="1100">
              <a:latin typeface="Lucida Sans Unicode"/>
              <a:cs typeface="Lucida Sans Unicode"/>
            </a:endParaRPr>
          </a:p>
          <a:p>
            <a:pPr marL="303530">
              <a:lnSpc>
                <a:spcPct val="100000"/>
              </a:lnSpc>
              <a:spcBef>
                <a:spcPts val="35"/>
              </a:spcBef>
            </a:pPr>
            <a:r>
              <a:rPr sz="1100" spc="210" dirty="0">
                <a:latin typeface="Lucida Sans Unicode"/>
                <a:cs typeface="Lucida Sans Unicode"/>
              </a:rPr>
              <a:t>(</a:t>
            </a:r>
            <a:r>
              <a:rPr sz="1100" spc="210" dirty="0">
                <a:solidFill>
                  <a:srgbClr val="BA2121"/>
                </a:solidFill>
                <a:latin typeface="Lucida Sans Unicode"/>
                <a:cs typeface="Lucida Sans Unicode"/>
              </a:rPr>
              <a:t>'clf'</a:t>
            </a:r>
            <a:r>
              <a:rPr sz="1100" spc="210" dirty="0">
                <a:latin typeface="Lucida Sans Unicode"/>
                <a:cs typeface="Lucida Sans Unicode"/>
              </a:rPr>
              <a:t>,</a:t>
            </a:r>
            <a:r>
              <a:rPr sz="1100" spc="110" dirty="0">
                <a:latin typeface="Lucida Sans Unicode"/>
                <a:cs typeface="Lucida Sans Unicode"/>
              </a:rPr>
              <a:t>  </a:t>
            </a:r>
            <a:r>
              <a:rPr sz="1100" spc="10" dirty="0">
                <a:latin typeface="Lucida Sans Unicode"/>
                <a:cs typeface="Lucida Sans Unicode"/>
              </a:rPr>
              <a:t>SVC(kernel</a:t>
            </a:r>
            <a:r>
              <a:rPr sz="1100" spc="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10" dirty="0">
                <a:solidFill>
                  <a:srgbClr val="BA2121"/>
                </a:solidFill>
                <a:latin typeface="Lucida Sans Unicode"/>
                <a:cs typeface="Lucida Sans Unicode"/>
              </a:rPr>
              <a:t>'rbf'</a:t>
            </a:r>
            <a:r>
              <a:rPr sz="1100" spc="10" dirty="0">
                <a:latin typeface="Lucida Sans Unicode"/>
                <a:cs typeface="Lucida Sans Unicode"/>
              </a:rPr>
              <a:t>,</a:t>
            </a:r>
            <a:r>
              <a:rPr sz="1100" spc="114" dirty="0">
                <a:latin typeface="Lucida Sans Unicode"/>
                <a:cs typeface="Lucida Sans Unicode"/>
              </a:rPr>
              <a:t>  </a:t>
            </a:r>
            <a:r>
              <a:rPr sz="1100" spc="10" dirty="0">
                <a:latin typeface="Lucida Sans Unicode"/>
                <a:cs typeface="Lucida Sans Unicode"/>
              </a:rPr>
              <a:t>probability</a:t>
            </a:r>
            <a:r>
              <a:rPr sz="1100" spc="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b="1" spc="10" dirty="0">
                <a:solidFill>
                  <a:srgbClr val="007F00"/>
                </a:solidFill>
                <a:latin typeface="Calibri"/>
                <a:cs typeface="Calibri"/>
              </a:rPr>
              <a:t>True</a:t>
            </a:r>
            <a:r>
              <a:rPr sz="1100" spc="10" dirty="0">
                <a:latin typeface="Lucida Sans Unicode"/>
                <a:cs typeface="Lucida Sans Unicode"/>
              </a:rPr>
              <a:t>,</a:t>
            </a:r>
            <a:r>
              <a:rPr sz="1100" spc="110" dirty="0">
                <a:latin typeface="Lucida Sans Unicode"/>
                <a:cs typeface="Lucida Sans Unicode"/>
              </a:rPr>
              <a:t>  </a:t>
            </a:r>
            <a:r>
              <a:rPr sz="1100" spc="-85" dirty="0">
                <a:latin typeface="Lucida Sans Unicode"/>
                <a:cs typeface="Lucida Sans Unicode"/>
              </a:rPr>
              <a:t>random_state</a:t>
            </a:r>
            <a:r>
              <a:rPr sz="1100" spc="-85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-85" dirty="0">
                <a:latin typeface="Lucida Sans Unicode"/>
                <a:cs typeface="Lucida Sans Unicode"/>
              </a:rPr>
              <a:t>RANDOM_STATE))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180" dirty="0">
                <a:latin typeface="Lucida Sans Unicode"/>
                <a:cs typeface="Lucida Sans Unicode"/>
              </a:rPr>
              <a:t>])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dirty="0">
                <a:latin typeface="Lucida Sans Unicode"/>
                <a:cs typeface="Lucida Sans Unicode"/>
              </a:rPr>
              <a:t>grid_svc</a:t>
            </a:r>
            <a:r>
              <a:rPr sz="1100" spc="31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31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155" dirty="0">
                <a:latin typeface="Lucida Sans Unicode"/>
                <a:cs typeface="Lucida Sans Unicode"/>
              </a:rPr>
              <a:t>{</a:t>
            </a:r>
            <a:endParaRPr sz="1100">
              <a:latin typeface="Lucida Sans Unicode"/>
              <a:cs typeface="Lucida Sans Unicode"/>
            </a:endParaRPr>
          </a:p>
          <a:p>
            <a:pPr marL="303530">
              <a:lnSpc>
                <a:spcPct val="100000"/>
              </a:lnSpc>
              <a:spcBef>
                <a:spcPts val="35"/>
              </a:spcBef>
            </a:pPr>
            <a:r>
              <a:rPr sz="1100" spc="185" dirty="0">
                <a:solidFill>
                  <a:srgbClr val="BA2121"/>
                </a:solidFill>
                <a:latin typeface="Lucida Sans Unicode"/>
                <a:cs typeface="Lucida Sans Unicode"/>
              </a:rPr>
              <a:t>'clf</a:t>
            </a:r>
            <a:r>
              <a:rPr sz="1100" u="sng" spc="320" dirty="0">
                <a:solidFill>
                  <a:srgbClr val="BA2121"/>
                </a:solidFill>
                <a:uFill>
                  <a:solidFill>
                    <a:srgbClr val="B92020"/>
                  </a:solidFill>
                </a:uFill>
                <a:latin typeface="Times New Roman"/>
                <a:cs typeface="Times New Roman"/>
              </a:rPr>
              <a:t>  </a:t>
            </a:r>
            <a:r>
              <a:rPr sz="1100" spc="114" dirty="0">
                <a:solidFill>
                  <a:srgbClr val="BA2121"/>
                </a:solidFill>
                <a:latin typeface="Lucida Sans Unicode"/>
                <a:cs typeface="Lucida Sans Unicode"/>
              </a:rPr>
              <a:t>C'</a:t>
            </a:r>
            <a:r>
              <a:rPr sz="1100" spc="114" dirty="0">
                <a:latin typeface="Lucida Sans Unicode"/>
                <a:cs typeface="Lucida Sans Unicode"/>
              </a:rPr>
              <a:t>:</a:t>
            </a:r>
            <a:r>
              <a:rPr sz="1100" spc="250" dirty="0">
                <a:latin typeface="Lucida Sans Unicode"/>
                <a:cs typeface="Lucida Sans Unicode"/>
              </a:rPr>
              <a:t> </a:t>
            </a:r>
            <a:r>
              <a:rPr sz="1100" spc="75" dirty="0">
                <a:latin typeface="Lucida Sans Unicode"/>
                <a:cs typeface="Lucida Sans Unicode"/>
              </a:rPr>
              <a:t>[</a:t>
            </a:r>
            <a:r>
              <a:rPr sz="1100" spc="75" dirty="0">
                <a:solidFill>
                  <a:srgbClr val="666666"/>
                </a:solidFill>
                <a:latin typeface="Lucida Sans Unicode"/>
                <a:cs typeface="Lucida Sans Unicode"/>
              </a:rPr>
              <a:t>0.1</a:t>
            </a:r>
            <a:r>
              <a:rPr sz="1100" spc="75" dirty="0">
                <a:latin typeface="Lucida Sans Unicode"/>
                <a:cs typeface="Lucida Sans Unicode"/>
              </a:rPr>
              <a:t>,</a:t>
            </a:r>
            <a:r>
              <a:rPr sz="1100" spc="250" dirty="0">
                <a:latin typeface="Lucida Sans Unicode"/>
                <a:cs typeface="Lucida Sans Unicode"/>
              </a:rPr>
              <a:t> 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sz="1100" dirty="0">
                <a:latin typeface="Lucida Sans Unicode"/>
                <a:cs typeface="Lucida Sans Unicode"/>
              </a:rPr>
              <a:t>,</a:t>
            </a:r>
            <a:r>
              <a:rPr sz="1100" spc="250" dirty="0">
                <a:latin typeface="Lucida Sans Unicode"/>
                <a:cs typeface="Lucida Sans Unicode"/>
              </a:rPr>
              <a:t> </a:t>
            </a:r>
            <a:r>
              <a:rPr sz="1100" spc="-20" dirty="0">
                <a:solidFill>
                  <a:srgbClr val="666666"/>
                </a:solidFill>
                <a:latin typeface="Lucida Sans Unicode"/>
                <a:cs typeface="Lucida Sans Unicode"/>
              </a:rPr>
              <a:t>10</a:t>
            </a:r>
            <a:r>
              <a:rPr sz="1100" spc="-20" dirty="0">
                <a:latin typeface="Lucida Sans Unicode"/>
                <a:cs typeface="Lucida Sans Unicode"/>
              </a:rPr>
              <a:t>],</a:t>
            </a:r>
            <a:endParaRPr sz="1100">
              <a:latin typeface="Lucida Sans Unicode"/>
              <a:cs typeface="Lucida Sans Unicode"/>
            </a:endParaRPr>
          </a:p>
          <a:p>
            <a:pPr marL="303530">
              <a:lnSpc>
                <a:spcPct val="100000"/>
              </a:lnSpc>
              <a:spcBef>
                <a:spcPts val="35"/>
              </a:spcBef>
            </a:pPr>
            <a:r>
              <a:rPr sz="1100" spc="185" dirty="0">
                <a:solidFill>
                  <a:srgbClr val="BA2121"/>
                </a:solidFill>
                <a:latin typeface="Lucida Sans Unicode"/>
                <a:cs typeface="Lucida Sans Unicode"/>
              </a:rPr>
              <a:t>'clf</a:t>
            </a:r>
            <a:r>
              <a:rPr sz="1100" u="sng" spc="275" dirty="0">
                <a:solidFill>
                  <a:srgbClr val="BA2121"/>
                </a:solidFill>
                <a:uFill>
                  <a:solidFill>
                    <a:srgbClr val="B92020"/>
                  </a:solidFill>
                </a:uFill>
                <a:latin typeface="Times New Roman"/>
                <a:cs typeface="Times New Roman"/>
              </a:rPr>
              <a:t>  </a:t>
            </a:r>
            <a:r>
              <a:rPr sz="1100" spc="-65" dirty="0">
                <a:solidFill>
                  <a:srgbClr val="BA2121"/>
                </a:solidFill>
                <a:latin typeface="Lucida Sans Unicode"/>
                <a:cs typeface="Lucida Sans Unicode"/>
              </a:rPr>
              <a:t>gamma'</a:t>
            </a:r>
            <a:r>
              <a:rPr sz="1100" spc="-65" dirty="0">
                <a:latin typeface="Lucida Sans Unicode"/>
                <a:cs typeface="Lucida Sans Unicode"/>
              </a:rPr>
              <a:t>:</a:t>
            </a:r>
            <a:r>
              <a:rPr sz="1100" spc="204" dirty="0">
                <a:latin typeface="Lucida Sans Unicode"/>
                <a:cs typeface="Lucida Sans Unicode"/>
              </a:rPr>
              <a:t> </a:t>
            </a:r>
            <a:r>
              <a:rPr sz="1100" spc="135" dirty="0">
                <a:latin typeface="Lucida Sans Unicode"/>
                <a:cs typeface="Lucida Sans Unicode"/>
              </a:rPr>
              <a:t>[</a:t>
            </a:r>
            <a:r>
              <a:rPr sz="1100" spc="135" dirty="0">
                <a:solidFill>
                  <a:srgbClr val="BA2121"/>
                </a:solidFill>
                <a:latin typeface="Lucida Sans Unicode"/>
                <a:cs typeface="Lucida Sans Unicode"/>
              </a:rPr>
              <a:t>'scale'</a:t>
            </a:r>
            <a:r>
              <a:rPr sz="1100" spc="135" dirty="0">
                <a:latin typeface="Lucida Sans Unicode"/>
                <a:cs typeface="Lucida Sans Unicode"/>
              </a:rPr>
              <a:t>,</a:t>
            </a:r>
            <a:r>
              <a:rPr sz="1100" spc="210" dirty="0">
                <a:latin typeface="Lucida Sans Unicode"/>
                <a:cs typeface="Lucida Sans Unicode"/>
              </a:rPr>
              <a:t> </a:t>
            </a:r>
            <a:r>
              <a:rPr sz="1100" spc="90" dirty="0">
                <a:solidFill>
                  <a:srgbClr val="BA2121"/>
                </a:solidFill>
                <a:latin typeface="Lucida Sans Unicode"/>
                <a:cs typeface="Lucida Sans Unicode"/>
              </a:rPr>
              <a:t>'auto'</a:t>
            </a:r>
            <a:r>
              <a:rPr sz="1100" spc="90" dirty="0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155" dirty="0">
                <a:latin typeface="Lucida Sans Unicode"/>
                <a:cs typeface="Lucida Sans Unicode"/>
              </a:rPr>
              <a:t>}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390"/>
              </a:spcBef>
            </a:pPr>
            <a:r>
              <a:rPr sz="1100" dirty="0">
                <a:latin typeface="Lucida Sans Unicode"/>
                <a:cs typeface="Lucida Sans Unicode"/>
              </a:rPr>
              <a:t>pipe_rf</a:t>
            </a:r>
            <a:r>
              <a:rPr sz="1100" spc="37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37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70" dirty="0">
                <a:latin typeface="Lucida Sans Unicode"/>
                <a:cs typeface="Lucida Sans Unicode"/>
              </a:rPr>
              <a:t>Pipeline([</a:t>
            </a:r>
            <a:endParaRPr sz="1100">
              <a:latin typeface="Lucida Sans Unicode"/>
              <a:cs typeface="Lucida Sans Unicode"/>
            </a:endParaRPr>
          </a:p>
          <a:p>
            <a:pPr marL="303530">
              <a:lnSpc>
                <a:spcPct val="100000"/>
              </a:lnSpc>
              <a:spcBef>
                <a:spcPts val="35"/>
              </a:spcBef>
            </a:pPr>
            <a:r>
              <a:rPr sz="1100" spc="210" dirty="0">
                <a:latin typeface="Lucida Sans Unicode"/>
                <a:cs typeface="Lucida Sans Unicode"/>
              </a:rPr>
              <a:t>(</a:t>
            </a:r>
            <a:r>
              <a:rPr sz="1100" spc="210" dirty="0">
                <a:solidFill>
                  <a:srgbClr val="BA2121"/>
                </a:solidFill>
                <a:latin typeface="Lucida Sans Unicode"/>
                <a:cs typeface="Lucida Sans Unicode"/>
              </a:rPr>
              <a:t>'clf'</a:t>
            </a:r>
            <a:r>
              <a:rPr sz="1100" spc="210" dirty="0">
                <a:latin typeface="Lucida Sans Unicode"/>
                <a:cs typeface="Lucida Sans Unicode"/>
              </a:rPr>
              <a:t>,</a:t>
            </a:r>
            <a:r>
              <a:rPr sz="1100" spc="180" dirty="0">
                <a:latin typeface="Lucida Sans Unicode"/>
                <a:cs typeface="Lucida Sans Unicode"/>
              </a:rPr>
              <a:t>  </a:t>
            </a:r>
            <a:r>
              <a:rPr sz="1100" spc="-10" dirty="0">
                <a:latin typeface="Lucida Sans Unicode"/>
                <a:cs typeface="Lucida Sans Unicode"/>
              </a:rPr>
              <a:t>RandomForestClassifier(class_weight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-10" dirty="0">
                <a:solidFill>
                  <a:srgbClr val="BA2121"/>
                </a:solidFill>
                <a:latin typeface="Lucida Sans Unicode"/>
                <a:cs typeface="Lucida Sans Unicode"/>
              </a:rPr>
              <a:t>'balanced'</a:t>
            </a:r>
            <a:r>
              <a:rPr sz="1100" spc="-10" dirty="0">
                <a:latin typeface="Lucida Sans Unicode"/>
                <a:cs typeface="Lucida Sans Unicode"/>
              </a:rPr>
              <a:t>,</a:t>
            </a:r>
            <a:r>
              <a:rPr sz="1100" spc="-10" dirty="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86360">
              <a:lnSpc>
                <a:spcPct val="100000"/>
              </a:lnSpc>
              <a:spcBef>
                <a:spcPts val="35"/>
              </a:spcBef>
            </a:pPr>
            <a:r>
              <a:rPr sz="600" i="1" spc="-50" dirty="0">
                <a:solidFill>
                  <a:srgbClr val="FF0000"/>
                </a:solidFill>
                <a:latin typeface="Calibri"/>
                <a:cs typeface="Calibri"/>
              </a:rPr>
              <a:t>‹</a:t>
            </a:r>
            <a:r>
              <a:rPr sz="600" i="1" spc="-50" dirty="0">
                <a:solidFill>
                  <a:srgbClr val="FF0000"/>
                </a:solidFill>
                <a:latin typeface="Times New Roman"/>
                <a:cs typeface="Times New Roman"/>
              </a:rPr>
              <a:t>→</a:t>
            </a:r>
            <a:r>
              <a:rPr sz="1100" spc="-50" dirty="0">
                <a:latin typeface="Lucida Sans Unicode"/>
                <a:cs typeface="Lucida Sans Unicode"/>
              </a:rPr>
              <a:t>random_state</a:t>
            </a:r>
            <a:r>
              <a:rPr sz="1100" spc="-5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-50" dirty="0">
                <a:latin typeface="Lucida Sans Unicode"/>
                <a:cs typeface="Lucida Sans Unicode"/>
              </a:rPr>
              <a:t>RANDOM_STATE))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100" spc="180" dirty="0">
                <a:latin typeface="Lucida Sans Unicode"/>
                <a:cs typeface="Lucida Sans Unicode"/>
              </a:rPr>
              <a:t>])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65" dirty="0">
                <a:latin typeface="Lucida Sans Unicode"/>
                <a:cs typeface="Lucida Sans Unicode"/>
              </a:rPr>
              <a:t>grid_rf</a:t>
            </a:r>
            <a:r>
              <a:rPr sz="1100" spc="225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9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155" dirty="0">
                <a:latin typeface="Lucida Sans Unicode"/>
                <a:cs typeface="Lucida Sans Unicode"/>
              </a:rPr>
              <a:t>{</a:t>
            </a:r>
            <a:endParaRPr sz="1100">
              <a:latin typeface="Lucida Sans Unicode"/>
              <a:cs typeface="Lucida Sans Unicode"/>
            </a:endParaRPr>
          </a:p>
          <a:p>
            <a:pPr marL="303530">
              <a:lnSpc>
                <a:spcPct val="100000"/>
              </a:lnSpc>
              <a:spcBef>
                <a:spcPts val="35"/>
              </a:spcBef>
            </a:pPr>
            <a:r>
              <a:rPr sz="1100" spc="185" dirty="0">
                <a:solidFill>
                  <a:srgbClr val="BA2121"/>
                </a:solidFill>
                <a:latin typeface="Lucida Sans Unicode"/>
                <a:cs typeface="Lucida Sans Unicode"/>
              </a:rPr>
              <a:t>'clf</a:t>
            </a:r>
            <a:r>
              <a:rPr sz="1100" u="sng" spc="430" dirty="0">
                <a:solidFill>
                  <a:srgbClr val="BA2121"/>
                </a:solidFill>
                <a:uFill>
                  <a:solidFill>
                    <a:srgbClr val="B92020"/>
                  </a:solidFill>
                </a:uFill>
                <a:latin typeface="Times New Roman"/>
                <a:cs typeface="Times New Roman"/>
              </a:rPr>
              <a:t>  </a:t>
            </a:r>
            <a:r>
              <a:rPr sz="1100" dirty="0">
                <a:solidFill>
                  <a:srgbClr val="BA2121"/>
                </a:solidFill>
                <a:latin typeface="Lucida Sans Unicode"/>
                <a:cs typeface="Lucida Sans Unicode"/>
              </a:rPr>
              <a:t>n_estimators'</a:t>
            </a:r>
            <a:r>
              <a:rPr sz="1100" dirty="0">
                <a:latin typeface="Lucida Sans Unicode"/>
                <a:cs typeface="Lucida Sans Unicode"/>
              </a:rPr>
              <a:t>:</a:t>
            </a:r>
            <a:r>
              <a:rPr sz="1100" spc="365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[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150</a:t>
            </a:r>
            <a:r>
              <a:rPr sz="1100" dirty="0">
                <a:latin typeface="Lucida Sans Unicode"/>
                <a:cs typeface="Lucida Sans Unicode"/>
              </a:rPr>
              <a:t>,</a:t>
            </a:r>
            <a:r>
              <a:rPr sz="1100" spc="360" dirty="0">
                <a:latin typeface="Lucida Sans Unicode"/>
                <a:cs typeface="Lucida Sans Unicode"/>
              </a:rPr>
              <a:t> </a:t>
            </a:r>
            <a:r>
              <a:rPr sz="1100" spc="-20" dirty="0">
                <a:solidFill>
                  <a:srgbClr val="666666"/>
                </a:solidFill>
                <a:latin typeface="Lucida Sans Unicode"/>
                <a:cs typeface="Lucida Sans Unicode"/>
              </a:rPr>
              <a:t>300</a:t>
            </a:r>
            <a:r>
              <a:rPr sz="1100" spc="-20" dirty="0">
                <a:latin typeface="Lucida Sans Unicode"/>
                <a:cs typeface="Lucida Sans Unicode"/>
              </a:rPr>
              <a:t>],</a:t>
            </a:r>
            <a:endParaRPr sz="1100">
              <a:latin typeface="Lucida Sans Unicode"/>
              <a:cs typeface="Lucida Sans Unicode"/>
            </a:endParaRPr>
          </a:p>
          <a:p>
            <a:pPr marL="303530">
              <a:lnSpc>
                <a:spcPct val="100000"/>
              </a:lnSpc>
              <a:spcBef>
                <a:spcPts val="35"/>
              </a:spcBef>
            </a:pPr>
            <a:r>
              <a:rPr sz="1100" spc="185" dirty="0">
                <a:solidFill>
                  <a:srgbClr val="BA2121"/>
                </a:solidFill>
                <a:latin typeface="Lucida Sans Unicode"/>
                <a:cs typeface="Lucida Sans Unicode"/>
              </a:rPr>
              <a:t>'clf</a:t>
            </a:r>
            <a:r>
              <a:rPr sz="1100" u="sng" spc="325" dirty="0">
                <a:solidFill>
                  <a:srgbClr val="BA2121"/>
                </a:solidFill>
                <a:uFill>
                  <a:solidFill>
                    <a:srgbClr val="B92020"/>
                  </a:solidFill>
                </a:uFill>
                <a:latin typeface="Times New Roman"/>
                <a:cs typeface="Times New Roman"/>
              </a:rPr>
              <a:t>  </a:t>
            </a:r>
            <a:r>
              <a:rPr sz="1100" spc="-10" dirty="0">
                <a:solidFill>
                  <a:srgbClr val="BA2121"/>
                </a:solidFill>
                <a:latin typeface="Lucida Sans Unicode"/>
                <a:cs typeface="Lucida Sans Unicode"/>
              </a:rPr>
              <a:t>max_depth'</a:t>
            </a:r>
            <a:r>
              <a:rPr sz="1100" spc="-10" dirty="0">
                <a:latin typeface="Lucida Sans Unicode"/>
                <a:cs typeface="Lucida Sans Unicode"/>
              </a:rPr>
              <a:t>:</a:t>
            </a:r>
            <a:r>
              <a:rPr sz="1100" spc="265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[</a:t>
            </a: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None</a:t>
            </a:r>
            <a:r>
              <a:rPr sz="1100" dirty="0">
                <a:latin typeface="Lucida Sans Unicode"/>
                <a:cs typeface="Lucida Sans Unicode"/>
              </a:rPr>
              <a:t>,</a:t>
            </a:r>
            <a:r>
              <a:rPr sz="1100" spc="260" dirty="0">
                <a:latin typeface="Lucida Sans Unicode"/>
                <a:cs typeface="Lucida Sans Unicode"/>
              </a:rPr>
              <a:t> 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5</a:t>
            </a:r>
            <a:r>
              <a:rPr sz="1100" dirty="0">
                <a:latin typeface="Lucida Sans Unicode"/>
                <a:cs typeface="Lucida Sans Unicode"/>
              </a:rPr>
              <a:t>,</a:t>
            </a:r>
            <a:r>
              <a:rPr sz="1100" spc="260" dirty="0">
                <a:latin typeface="Lucida Sans Unicode"/>
                <a:cs typeface="Lucida Sans Unicode"/>
              </a:rPr>
              <a:t> </a:t>
            </a:r>
            <a:r>
              <a:rPr sz="1100" spc="-20" dirty="0">
                <a:solidFill>
                  <a:srgbClr val="666666"/>
                </a:solidFill>
                <a:latin typeface="Lucida Sans Unicode"/>
                <a:cs typeface="Lucida Sans Unicode"/>
              </a:rPr>
              <a:t>10</a:t>
            </a:r>
            <a:r>
              <a:rPr sz="1100" spc="-20" dirty="0">
                <a:latin typeface="Lucida Sans Unicode"/>
                <a:cs typeface="Lucida Sans Unicode"/>
              </a:rPr>
              <a:t>],</a:t>
            </a:r>
            <a:endParaRPr sz="1100">
              <a:latin typeface="Lucida Sans Unicode"/>
              <a:cs typeface="Lucida Sans Unicode"/>
            </a:endParaRPr>
          </a:p>
          <a:p>
            <a:pPr marL="303530">
              <a:lnSpc>
                <a:spcPct val="100000"/>
              </a:lnSpc>
              <a:spcBef>
                <a:spcPts val="35"/>
              </a:spcBef>
            </a:pPr>
            <a:r>
              <a:rPr sz="1100" spc="185" dirty="0">
                <a:solidFill>
                  <a:srgbClr val="BA2121"/>
                </a:solidFill>
                <a:latin typeface="Lucida Sans Unicode"/>
                <a:cs typeface="Lucida Sans Unicode"/>
              </a:rPr>
              <a:t>'clf</a:t>
            </a:r>
            <a:r>
              <a:rPr sz="1100" u="sng" spc="360" dirty="0">
                <a:solidFill>
                  <a:srgbClr val="BA2121"/>
                </a:solidFill>
                <a:uFill>
                  <a:solidFill>
                    <a:srgbClr val="B92020"/>
                  </a:solidFill>
                </a:uFill>
                <a:latin typeface="Times New Roman"/>
                <a:cs typeface="Times New Roman"/>
              </a:rPr>
              <a:t>  </a:t>
            </a:r>
            <a:r>
              <a:rPr sz="1100" dirty="0">
                <a:solidFill>
                  <a:srgbClr val="BA2121"/>
                </a:solidFill>
                <a:latin typeface="Lucida Sans Unicode"/>
                <a:cs typeface="Lucida Sans Unicode"/>
              </a:rPr>
              <a:t>min_samples_leaf'</a:t>
            </a:r>
            <a:r>
              <a:rPr sz="1100" dirty="0">
                <a:latin typeface="Lucida Sans Unicode"/>
                <a:cs typeface="Lucida Sans Unicode"/>
              </a:rPr>
              <a:t>:</a:t>
            </a:r>
            <a:r>
              <a:rPr sz="1100" spc="290" dirty="0">
                <a:latin typeface="Lucida Sans Unicode"/>
                <a:cs typeface="Lucida Sans Unicode"/>
              </a:rPr>
              <a:t> </a:t>
            </a:r>
            <a:r>
              <a:rPr sz="1100" spc="95" dirty="0">
                <a:latin typeface="Lucida Sans Unicode"/>
                <a:cs typeface="Lucida Sans Unicode"/>
              </a:rPr>
              <a:t>[</a:t>
            </a:r>
            <a:r>
              <a:rPr sz="1100" spc="95" dirty="0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sz="1100" spc="95" dirty="0">
                <a:latin typeface="Lucida Sans Unicode"/>
                <a:cs typeface="Lucida Sans Unicode"/>
              </a:rPr>
              <a:t>,</a:t>
            </a:r>
            <a:r>
              <a:rPr sz="1100" spc="295" dirty="0">
                <a:latin typeface="Lucida Sans Unicode"/>
                <a:cs typeface="Lucida Sans Unicode"/>
              </a:rPr>
              <a:t> 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2</a:t>
            </a:r>
            <a:r>
              <a:rPr sz="1100" dirty="0">
                <a:latin typeface="Lucida Sans Unicode"/>
                <a:cs typeface="Lucida Sans Unicode"/>
              </a:rPr>
              <a:t>,</a:t>
            </a:r>
            <a:r>
              <a:rPr sz="1100" spc="290" dirty="0">
                <a:latin typeface="Lucida Sans Unicode"/>
                <a:cs typeface="Lucida Sans Unicode"/>
              </a:rPr>
              <a:t> </a:t>
            </a:r>
            <a:r>
              <a:rPr sz="1100" spc="-25" dirty="0">
                <a:solidFill>
                  <a:srgbClr val="666666"/>
                </a:solidFill>
                <a:latin typeface="Lucida Sans Unicode"/>
                <a:cs typeface="Lucida Sans Unicode"/>
              </a:rPr>
              <a:t>4</a:t>
            </a:r>
            <a:r>
              <a:rPr sz="1100" spc="-25" dirty="0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155" dirty="0">
                <a:latin typeface="Lucida Sans Unicode"/>
                <a:cs typeface="Lucida Sans Unicode"/>
              </a:rPr>
              <a:t>}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390"/>
              </a:spcBef>
            </a:pPr>
            <a:r>
              <a:rPr sz="1100" dirty="0">
                <a:latin typeface="Lucida Sans Unicode"/>
                <a:cs typeface="Lucida Sans Unicode"/>
              </a:rPr>
              <a:t>scoring</a:t>
            </a:r>
            <a:r>
              <a:rPr sz="1100" spc="245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4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45" dirty="0">
                <a:solidFill>
                  <a:srgbClr val="BA2121"/>
                </a:solidFill>
                <a:latin typeface="Lucida Sans Unicode"/>
                <a:cs typeface="Lucida Sans Unicode"/>
              </a:rPr>
              <a:t>'roc_auc'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390"/>
              </a:spcBef>
            </a:pPr>
            <a:r>
              <a:rPr sz="1100" b="1" spc="70" dirty="0">
                <a:solidFill>
                  <a:srgbClr val="007F00"/>
                </a:solidFill>
                <a:latin typeface="Calibri"/>
                <a:cs typeface="Calibri"/>
              </a:rPr>
              <a:t>def</a:t>
            </a:r>
            <a:r>
              <a:rPr sz="1100" b="1" spc="490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dirty="0">
                <a:solidFill>
                  <a:srgbClr val="0000FF"/>
                </a:solidFill>
                <a:latin typeface="Lucida Sans Unicode"/>
                <a:cs typeface="Lucida Sans Unicode"/>
              </a:rPr>
              <a:t>run_grid</a:t>
            </a:r>
            <a:r>
              <a:rPr sz="1100" dirty="0">
                <a:latin typeface="Lucida Sans Unicode"/>
                <a:cs typeface="Lucida Sans Unicode"/>
              </a:rPr>
              <a:t>(pipe,</a:t>
            </a:r>
            <a:r>
              <a:rPr sz="1100" spc="395" dirty="0">
                <a:latin typeface="Lucida Sans Unicode"/>
                <a:cs typeface="Lucida Sans Unicode"/>
              </a:rPr>
              <a:t> </a:t>
            </a:r>
            <a:r>
              <a:rPr sz="1100" spc="70" dirty="0">
                <a:latin typeface="Lucida Sans Unicode"/>
                <a:cs typeface="Lucida Sans Unicode"/>
              </a:rPr>
              <a:t>grid,</a:t>
            </a:r>
            <a:r>
              <a:rPr sz="1100" spc="39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name):</a:t>
            </a:r>
            <a:endParaRPr sz="1100">
              <a:latin typeface="Lucida Sans Unicode"/>
              <a:cs typeface="Lucida Sans Unicode"/>
            </a:endParaRPr>
          </a:p>
          <a:p>
            <a:pPr marL="303530" marR="513715">
              <a:lnSpc>
                <a:spcPct val="102600"/>
              </a:lnSpc>
            </a:pPr>
            <a:r>
              <a:rPr sz="1100" dirty="0">
                <a:latin typeface="Lucida Sans Unicode"/>
                <a:cs typeface="Lucida Sans Unicode"/>
              </a:rPr>
              <a:t>gs</a:t>
            </a:r>
            <a:r>
              <a:rPr sz="1100" spc="19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GridSearchCV(pipe,</a:t>
            </a:r>
            <a:r>
              <a:rPr sz="1100" spc="204" dirty="0">
                <a:latin typeface="Lucida Sans Unicode"/>
                <a:cs typeface="Lucida Sans Unicode"/>
              </a:rPr>
              <a:t> </a:t>
            </a:r>
            <a:r>
              <a:rPr sz="1100" spc="70" dirty="0">
                <a:latin typeface="Lucida Sans Unicode"/>
                <a:cs typeface="Lucida Sans Unicode"/>
              </a:rPr>
              <a:t>grid,</a:t>
            </a:r>
            <a:r>
              <a:rPr sz="1100" spc="210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scoring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dirty="0">
                <a:latin typeface="Lucida Sans Unicode"/>
                <a:cs typeface="Lucida Sans Unicode"/>
              </a:rPr>
              <a:t>scoring,</a:t>
            </a:r>
            <a:r>
              <a:rPr sz="1100" spc="204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cv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dirty="0">
                <a:latin typeface="Lucida Sans Unicode"/>
                <a:cs typeface="Lucida Sans Unicode"/>
              </a:rPr>
              <a:t>cv,</a:t>
            </a:r>
            <a:r>
              <a:rPr sz="1100" spc="210" dirty="0">
                <a:latin typeface="Lucida Sans Unicode"/>
                <a:cs typeface="Lucida Sans Unicode"/>
              </a:rPr>
              <a:t> </a:t>
            </a:r>
            <a:r>
              <a:rPr sz="1100" spc="-65" dirty="0">
                <a:latin typeface="Lucida Sans Unicode"/>
                <a:cs typeface="Lucida Sans Unicode"/>
              </a:rPr>
              <a:t>n_jobs</a:t>
            </a:r>
            <a:r>
              <a:rPr sz="1100" spc="-65" dirty="0">
                <a:solidFill>
                  <a:srgbClr val="666666"/>
                </a:solidFill>
                <a:latin typeface="Lucida Sans Unicode"/>
                <a:cs typeface="Lucida Sans Unicode"/>
              </a:rPr>
              <a:t>=-</a:t>
            </a:r>
            <a:r>
              <a:rPr sz="1100" spc="-25" dirty="0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sz="1100" spc="-25" dirty="0">
                <a:latin typeface="Lucida Sans Unicode"/>
                <a:cs typeface="Lucida Sans Unicode"/>
              </a:rPr>
              <a:t>) </a:t>
            </a:r>
            <a:r>
              <a:rPr sz="1100" spc="90" dirty="0">
                <a:latin typeface="Lucida Sans Unicode"/>
                <a:cs typeface="Lucida Sans Unicode"/>
              </a:rPr>
              <a:t>gs</a:t>
            </a:r>
            <a:r>
              <a:rPr sz="1100" spc="9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90" dirty="0">
                <a:latin typeface="Lucida Sans Unicode"/>
                <a:cs typeface="Lucida Sans Unicode"/>
              </a:rPr>
              <a:t>fit(X_train,</a:t>
            </a:r>
            <a:r>
              <a:rPr sz="1100" spc="254" dirty="0">
                <a:latin typeface="Lucida Sans Unicode"/>
                <a:cs typeface="Lucida Sans Unicode"/>
              </a:rPr>
              <a:t> </a:t>
            </a:r>
            <a:r>
              <a:rPr sz="1100" spc="60" dirty="0">
                <a:latin typeface="Lucida Sans Unicode"/>
                <a:cs typeface="Lucida Sans Unicode"/>
              </a:rPr>
              <a:t>y_train)</a:t>
            </a:r>
            <a:endParaRPr sz="1100">
              <a:latin typeface="Lucida Sans Unicode"/>
              <a:cs typeface="Lucida Sans Unicode"/>
            </a:endParaRPr>
          </a:p>
          <a:p>
            <a:pPr marL="303530" marR="2477770">
              <a:lnSpc>
                <a:spcPct val="102600"/>
              </a:lnSpc>
            </a:pPr>
            <a:r>
              <a:rPr sz="1100" spc="-10" dirty="0">
                <a:latin typeface="Lucida Sans Unicode"/>
                <a:cs typeface="Lucida Sans Unicode"/>
              </a:rPr>
              <a:t>proba</a:t>
            </a:r>
            <a:r>
              <a:rPr sz="1100" spc="3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0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gs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predict_proba(X_test)[:,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sz="1100" spc="-10" dirty="0">
                <a:latin typeface="Lucida Sans Unicode"/>
                <a:cs typeface="Lucida Sans Unicode"/>
              </a:rPr>
              <a:t>]</a:t>
            </a:r>
            <a:r>
              <a:rPr sz="1100" spc="500" dirty="0">
                <a:latin typeface="Lucida Sans Unicode"/>
                <a:cs typeface="Lucida Sans Unicode"/>
              </a:rPr>
              <a:t>  </a:t>
            </a:r>
            <a:r>
              <a:rPr sz="1100" dirty="0">
                <a:latin typeface="Lucida Sans Unicode"/>
                <a:cs typeface="Lucida Sans Unicode"/>
              </a:rPr>
              <a:t>pred</a:t>
            </a:r>
            <a:r>
              <a:rPr sz="1100" spc="55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(proba</a:t>
            </a:r>
            <a:r>
              <a:rPr sz="1100" spc="165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&gt;=</a:t>
            </a:r>
            <a:r>
              <a:rPr sz="1100" spc="22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55" dirty="0">
                <a:solidFill>
                  <a:srgbClr val="666666"/>
                </a:solidFill>
                <a:latin typeface="Lucida Sans Unicode"/>
                <a:cs typeface="Lucida Sans Unicode"/>
              </a:rPr>
              <a:t>0.5</a:t>
            </a:r>
            <a:r>
              <a:rPr sz="1100" spc="55" dirty="0">
                <a:latin typeface="Lucida Sans Unicode"/>
                <a:cs typeface="Lucida Sans Unicode"/>
              </a:rPr>
              <a:t>)</a:t>
            </a:r>
            <a:r>
              <a:rPr sz="1100" spc="5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55" dirty="0">
                <a:latin typeface="Lucida Sans Unicode"/>
                <a:cs typeface="Lucida Sans Unicode"/>
              </a:rPr>
              <a:t>astype(</a:t>
            </a:r>
            <a:r>
              <a:rPr sz="1100" spc="55" dirty="0">
                <a:solidFill>
                  <a:srgbClr val="007F00"/>
                </a:solidFill>
                <a:latin typeface="Lucida Sans Unicode"/>
                <a:cs typeface="Lucida Sans Unicode"/>
              </a:rPr>
              <a:t>int</a:t>
            </a:r>
            <a:r>
              <a:rPr sz="1100" spc="55" dirty="0">
                <a:latin typeface="Lucida Sans Unicode"/>
                <a:cs typeface="Lucida Sans Unicode"/>
              </a:rPr>
              <a:t>) </a:t>
            </a:r>
            <a:r>
              <a:rPr sz="1100" dirty="0">
                <a:latin typeface="Lucida Sans Unicode"/>
                <a:cs typeface="Lucida Sans Unicode"/>
              </a:rPr>
              <a:t>metrics</a:t>
            </a:r>
            <a:r>
              <a:rPr sz="1100" spc="245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4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155" dirty="0">
                <a:latin typeface="Lucida Sans Unicode"/>
                <a:cs typeface="Lucida Sans Unicode"/>
              </a:rPr>
              <a:t>{</a:t>
            </a:r>
            <a:endParaRPr sz="1100">
              <a:latin typeface="Lucida Sans Unicode"/>
              <a:cs typeface="Lucida Sans Unicode"/>
            </a:endParaRPr>
          </a:p>
          <a:p>
            <a:pPr marL="594360">
              <a:lnSpc>
                <a:spcPct val="100000"/>
              </a:lnSpc>
              <a:spcBef>
                <a:spcPts val="35"/>
              </a:spcBef>
            </a:pPr>
            <a:r>
              <a:rPr sz="1100" spc="50" dirty="0">
                <a:solidFill>
                  <a:srgbClr val="BA2121"/>
                </a:solidFill>
                <a:latin typeface="Lucida Sans Unicode"/>
                <a:cs typeface="Lucida Sans Unicode"/>
              </a:rPr>
              <a:t>'model'</a:t>
            </a:r>
            <a:r>
              <a:rPr sz="1100" spc="50" dirty="0">
                <a:latin typeface="Lucida Sans Unicode"/>
                <a:cs typeface="Lucida Sans Unicode"/>
              </a:rPr>
              <a:t>:</a:t>
            </a:r>
            <a:r>
              <a:rPr sz="1100" spc="22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name,</a:t>
            </a:r>
            <a:endParaRPr sz="1100">
              <a:latin typeface="Lucida Sans Unicode"/>
              <a:cs typeface="Lucida Sans Unicode"/>
            </a:endParaRPr>
          </a:p>
          <a:p>
            <a:pPr marL="594360" marR="1968500">
              <a:lnSpc>
                <a:spcPct val="102600"/>
              </a:lnSpc>
            </a:pPr>
            <a:r>
              <a:rPr sz="1100" dirty="0">
                <a:solidFill>
                  <a:srgbClr val="BA2121"/>
                </a:solidFill>
                <a:latin typeface="Lucida Sans Unicode"/>
                <a:cs typeface="Lucida Sans Unicode"/>
              </a:rPr>
              <a:t>'best_params'</a:t>
            </a:r>
            <a:r>
              <a:rPr sz="1100" dirty="0">
                <a:latin typeface="Lucida Sans Unicode"/>
                <a:cs typeface="Lucida Sans Unicode"/>
              </a:rPr>
              <a:t>:</a:t>
            </a:r>
            <a:r>
              <a:rPr sz="1100" spc="95" dirty="0">
                <a:latin typeface="Lucida Sans Unicode"/>
                <a:cs typeface="Lucida Sans Unicode"/>
              </a:rPr>
              <a:t>  </a:t>
            </a:r>
            <a:r>
              <a:rPr sz="1100" spc="-10" dirty="0">
                <a:latin typeface="Lucida Sans Unicode"/>
                <a:cs typeface="Lucida Sans Unicode"/>
              </a:rPr>
              <a:t>gs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best_params_, </a:t>
            </a:r>
            <a:r>
              <a:rPr sz="1100" spc="70" dirty="0">
                <a:solidFill>
                  <a:srgbClr val="BA2121"/>
                </a:solidFill>
                <a:latin typeface="Lucida Sans Unicode"/>
                <a:cs typeface="Lucida Sans Unicode"/>
              </a:rPr>
              <a:t>'roc_auc'</a:t>
            </a:r>
            <a:r>
              <a:rPr sz="1100" spc="70" dirty="0">
                <a:latin typeface="Lucida Sans Unicode"/>
                <a:cs typeface="Lucida Sans Unicode"/>
              </a:rPr>
              <a:t>:</a:t>
            </a:r>
            <a:r>
              <a:rPr sz="1100" spc="80" dirty="0">
                <a:latin typeface="Lucida Sans Unicode"/>
                <a:cs typeface="Lucida Sans Unicode"/>
              </a:rPr>
              <a:t>  </a:t>
            </a:r>
            <a:r>
              <a:rPr sz="1100" dirty="0">
                <a:latin typeface="Lucida Sans Unicode"/>
                <a:cs typeface="Lucida Sans Unicode"/>
              </a:rPr>
              <a:t>roc_auc_score(y_test,</a:t>
            </a:r>
            <a:r>
              <a:rPr sz="1100" spc="90" dirty="0">
                <a:latin typeface="Lucida Sans Unicode"/>
                <a:cs typeface="Lucida Sans Unicode"/>
              </a:rPr>
              <a:t>  </a:t>
            </a:r>
            <a:r>
              <a:rPr sz="1100" spc="-10" dirty="0">
                <a:latin typeface="Lucida Sans Unicode"/>
                <a:cs typeface="Lucida Sans Unicode"/>
              </a:rPr>
              <a:t>proba), </a:t>
            </a:r>
            <a:r>
              <a:rPr sz="1100" spc="180" dirty="0">
                <a:solidFill>
                  <a:srgbClr val="BA2121"/>
                </a:solidFill>
                <a:latin typeface="Lucida Sans Unicode"/>
                <a:cs typeface="Lucida Sans Unicode"/>
              </a:rPr>
              <a:t>'f1'</a:t>
            </a:r>
            <a:r>
              <a:rPr sz="1100" spc="180" dirty="0">
                <a:latin typeface="Lucida Sans Unicode"/>
                <a:cs typeface="Lucida Sans Unicode"/>
              </a:rPr>
              <a:t>:</a:t>
            </a:r>
            <a:r>
              <a:rPr sz="1100" spc="445" dirty="0">
                <a:latin typeface="Lucida Sans Unicode"/>
                <a:cs typeface="Lucida Sans Unicode"/>
              </a:rPr>
              <a:t> </a:t>
            </a:r>
            <a:r>
              <a:rPr sz="1100" spc="20" dirty="0">
                <a:latin typeface="Lucida Sans Unicode"/>
                <a:cs typeface="Lucida Sans Unicode"/>
              </a:rPr>
              <a:t>f1_score(y_test,</a:t>
            </a:r>
            <a:r>
              <a:rPr sz="1100" spc="44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pred),</a:t>
            </a:r>
            <a:endParaRPr sz="1100">
              <a:latin typeface="Lucida Sans Unicode"/>
              <a:cs typeface="Lucida Sans Unicode"/>
            </a:endParaRPr>
          </a:p>
          <a:p>
            <a:pPr marL="594360" marR="1750695">
              <a:lnSpc>
                <a:spcPct val="102600"/>
              </a:lnSpc>
            </a:pPr>
            <a:r>
              <a:rPr sz="1100" spc="95" dirty="0">
                <a:solidFill>
                  <a:srgbClr val="BA2121"/>
                </a:solidFill>
                <a:latin typeface="Lucida Sans Unicode"/>
                <a:cs typeface="Lucida Sans Unicode"/>
              </a:rPr>
              <a:t>'precision'</a:t>
            </a:r>
            <a:r>
              <a:rPr sz="1100" spc="95" dirty="0">
                <a:latin typeface="Lucida Sans Unicode"/>
                <a:cs typeface="Lucida Sans Unicode"/>
              </a:rPr>
              <a:t>:</a:t>
            </a:r>
            <a:r>
              <a:rPr sz="1100" spc="484" dirty="0">
                <a:latin typeface="Lucida Sans Unicode"/>
                <a:cs typeface="Lucida Sans Unicode"/>
              </a:rPr>
              <a:t> </a:t>
            </a:r>
            <a:r>
              <a:rPr sz="1100" spc="20" dirty="0">
                <a:latin typeface="Lucida Sans Unicode"/>
                <a:cs typeface="Lucida Sans Unicode"/>
              </a:rPr>
              <a:t>precision_score(y_test,</a:t>
            </a:r>
            <a:r>
              <a:rPr sz="1100" spc="49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pred), </a:t>
            </a:r>
            <a:r>
              <a:rPr sz="1100" spc="155" dirty="0">
                <a:solidFill>
                  <a:srgbClr val="BA2121"/>
                </a:solidFill>
                <a:latin typeface="Lucida Sans Unicode"/>
                <a:cs typeface="Lucida Sans Unicode"/>
              </a:rPr>
              <a:t>'recall'</a:t>
            </a:r>
            <a:r>
              <a:rPr sz="1100" spc="155" dirty="0">
                <a:latin typeface="Lucida Sans Unicode"/>
                <a:cs typeface="Lucida Sans Unicode"/>
              </a:rPr>
              <a:t>:</a:t>
            </a:r>
            <a:r>
              <a:rPr sz="1100" spc="250" dirty="0">
                <a:latin typeface="Lucida Sans Unicode"/>
                <a:cs typeface="Lucida Sans Unicode"/>
              </a:rPr>
              <a:t> </a:t>
            </a:r>
            <a:r>
              <a:rPr sz="1100" spc="65" dirty="0">
                <a:latin typeface="Lucida Sans Unicode"/>
                <a:cs typeface="Lucida Sans Unicode"/>
              </a:rPr>
              <a:t>recall_score(y_test,</a:t>
            </a:r>
            <a:r>
              <a:rPr sz="1100" spc="254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pred), </a:t>
            </a:r>
            <a:r>
              <a:rPr sz="1100" spc="70" dirty="0">
                <a:solidFill>
                  <a:srgbClr val="BA2121"/>
                </a:solidFill>
                <a:latin typeface="Lucida Sans Unicode"/>
                <a:cs typeface="Lucida Sans Unicode"/>
              </a:rPr>
              <a:t>'accuracy'</a:t>
            </a:r>
            <a:r>
              <a:rPr sz="1100" spc="70" dirty="0">
                <a:latin typeface="Lucida Sans Unicode"/>
                <a:cs typeface="Lucida Sans Unicode"/>
              </a:rPr>
              <a:t>:</a:t>
            </a:r>
            <a:r>
              <a:rPr sz="1100" spc="480" dirty="0">
                <a:latin typeface="Lucida Sans Unicode"/>
                <a:cs typeface="Lucida Sans Unicode"/>
              </a:rPr>
              <a:t> </a:t>
            </a:r>
            <a:r>
              <a:rPr sz="1100" spc="10" dirty="0">
                <a:latin typeface="Lucida Sans Unicode"/>
                <a:cs typeface="Lucida Sans Unicode"/>
              </a:rPr>
              <a:t>accuracy_score(y_test,</a:t>
            </a:r>
            <a:r>
              <a:rPr sz="1100" spc="48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pred), </a:t>
            </a:r>
            <a:r>
              <a:rPr sz="1100" spc="75" dirty="0">
                <a:solidFill>
                  <a:srgbClr val="BA2121"/>
                </a:solidFill>
                <a:latin typeface="Lucida Sans Unicode"/>
                <a:cs typeface="Lucida Sans Unicode"/>
              </a:rPr>
              <a:t>'estimator'</a:t>
            </a:r>
            <a:r>
              <a:rPr sz="1100" spc="75" dirty="0">
                <a:latin typeface="Lucida Sans Unicode"/>
                <a:cs typeface="Lucida Sans Unicode"/>
              </a:rPr>
              <a:t>:</a:t>
            </a:r>
            <a:r>
              <a:rPr sz="1100" spc="24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gs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best_estimator_</a:t>
            </a:r>
            <a:endParaRPr sz="1100">
              <a:latin typeface="Lucida Sans Unicode"/>
              <a:cs typeface="Lucida Sans Unicode"/>
            </a:endParaRPr>
          </a:p>
          <a:p>
            <a:pPr marL="303530">
              <a:lnSpc>
                <a:spcPct val="100000"/>
              </a:lnSpc>
              <a:spcBef>
                <a:spcPts val="35"/>
              </a:spcBef>
            </a:pPr>
            <a:r>
              <a:rPr sz="1100" spc="155" dirty="0">
                <a:latin typeface="Lucida Sans Unicode"/>
                <a:cs typeface="Lucida Sans Unicode"/>
              </a:rPr>
              <a:t>}</a:t>
            </a:r>
            <a:endParaRPr sz="1100">
              <a:latin typeface="Lucida Sans Unicode"/>
              <a:cs typeface="Lucida Sans Unicode"/>
            </a:endParaRPr>
          </a:p>
          <a:p>
            <a:pPr marL="303530">
              <a:lnSpc>
                <a:spcPct val="100000"/>
              </a:lnSpc>
              <a:spcBef>
                <a:spcPts val="35"/>
              </a:spcBef>
            </a:pPr>
            <a:r>
              <a:rPr sz="1100" b="1" spc="90" dirty="0">
                <a:solidFill>
                  <a:srgbClr val="007F00"/>
                </a:solidFill>
                <a:latin typeface="Calibri"/>
                <a:cs typeface="Calibri"/>
              </a:rPr>
              <a:t>return</a:t>
            </a:r>
            <a:r>
              <a:rPr sz="1100" b="1" spc="385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gs,</a:t>
            </a:r>
            <a:r>
              <a:rPr sz="1100" spc="28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metrics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390"/>
              </a:spcBef>
            </a:pPr>
            <a:r>
              <a:rPr sz="1100" spc="55" dirty="0">
                <a:latin typeface="Lucida Sans Unicode"/>
                <a:cs typeface="Lucida Sans Unicode"/>
              </a:rPr>
              <a:t>results</a:t>
            </a:r>
            <a:r>
              <a:rPr sz="1100" spc="229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9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180" dirty="0">
                <a:latin typeface="Lucida Sans Unicode"/>
                <a:cs typeface="Lucida Sans Unicode"/>
              </a:rPr>
              <a:t>[]</a:t>
            </a:r>
            <a:endParaRPr sz="1100">
              <a:latin typeface="Lucida Sans Unicode"/>
              <a:cs typeface="Lucida Sans Unicode"/>
            </a:endParaRPr>
          </a:p>
          <a:p>
            <a:pPr marL="666750" marR="1750695" indent="-654685">
              <a:lnSpc>
                <a:spcPct val="102600"/>
              </a:lnSpc>
            </a:pPr>
            <a:r>
              <a:rPr sz="1100" dirty="0">
                <a:latin typeface="Lucida Sans Unicode"/>
                <a:cs typeface="Lucida Sans Unicode"/>
              </a:rPr>
              <a:t>grids</a:t>
            </a:r>
            <a:r>
              <a:rPr sz="1100" spc="345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34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105" dirty="0">
                <a:latin typeface="Lucida Sans Unicode"/>
                <a:cs typeface="Lucida Sans Unicode"/>
              </a:rPr>
              <a:t>[(</a:t>
            </a:r>
            <a:r>
              <a:rPr sz="1100" spc="105" dirty="0">
                <a:solidFill>
                  <a:srgbClr val="BA2121"/>
                </a:solidFill>
                <a:latin typeface="Lucida Sans Unicode"/>
                <a:cs typeface="Lucida Sans Unicode"/>
              </a:rPr>
              <a:t>'Logistic</a:t>
            </a:r>
            <a:r>
              <a:rPr sz="1100" spc="34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solidFill>
                  <a:srgbClr val="BA2121"/>
                </a:solidFill>
                <a:latin typeface="Lucida Sans Unicode"/>
                <a:cs typeface="Lucida Sans Unicode"/>
              </a:rPr>
              <a:t>Regression'</a:t>
            </a:r>
            <a:r>
              <a:rPr sz="1100" dirty="0">
                <a:latin typeface="Lucida Sans Unicode"/>
                <a:cs typeface="Lucida Sans Unicode"/>
              </a:rPr>
              <a:t>,</a:t>
            </a:r>
            <a:r>
              <a:rPr sz="1100" spc="345" dirty="0">
                <a:latin typeface="Lucida Sans Unicode"/>
                <a:cs typeface="Lucida Sans Unicode"/>
              </a:rPr>
              <a:t> </a:t>
            </a:r>
            <a:r>
              <a:rPr sz="1100" spc="70" dirty="0">
                <a:latin typeface="Lucida Sans Unicode"/>
                <a:cs typeface="Lucida Sans Unicode"/>
              </a:rPr>
              <a:t>pipe_lr,</a:t>
            </a:r>
            <a:r>
              <a:rPr sz="1100" spc="345" dirty="0">
                <a:latin typeface="Lucida Sans Unicode"/>
                <a:cs typeface="Lucida Sans Unicode"/>
              </a:rPr>
              <a:t> </a:t>
            </a:r>
            <a:r>
              <a:rPr sz="1100" spc="95" dirty="0">
                <a:latin typeface="Lucida Sans Unicode"/>
                <a:cs typeface="Lucida Sans Unicode"/>
              </a:rPr>
              <a:t>grid_lr), </a:t>
            </a:r>
            <a:r>
              <a:rPr sz="1100" dirty="0">
                <a:latin typeface="Lucida Sans Unicode"/>
                <a:cs typeface="Lucida Sans Unicode"/>
              </a:rPr>
              <a:t>(</a:t>
            </a:r>
            <a:r>
              <a:rPr sz="1100" dirty="0">
                <a:solidFill>
                  <a:srgbClr val="BA2121"/>
                </a:solidFill>
                <a:latin typeface="Lucida Sans Unicode"/>
                <a:cs typeface="Lucida Sans Unicode"/>
              </a:rPr>
              <a:t>'SVC</a:t>
            </a:r>
            <a:r>
              <a:rPr sz="1100" spc="36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105" dirty="0">
                <a:solidFill>
                  <a:srgbClr val="BA2121"/>
                </a:solidFill>
                <a:latin typeface="Lucida Sans Unicode"/>
                <a:cs typeface="Lucida Sans Unicode"/>
              </a:rPr>
              <a:t>(RBF)'</a:t>
            </a:r>
            <a:r>
              <a:rPr sz="1100" spc="105" dirty="0">
                <a:latin typeface="Lucida Sans Unicode"/>
                <a:cs typeface="Lucida Sans Unicode"/>
              </a:rPr>
              <a:t>,</a:t>
            </a:r>
            <a:r>
              <a:rPr sz="1100" spc="365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pipe_svc,</a:t>
            </a:r>
            <a:r>
              <a:rPr sz="1100" spc="365" dirty="0">
                <a:latin typeface="Lucida Sans Unicode"/>
                <a:cs typeface="Lucida Sans Unicode"/>
              </a:rPr>
              <a:t> </a:t>
            </a:r>
            <a:r>
              <a:rPr sz="1100" spc="50" dirty="0">
                <a:latin typeface="Lucida Sans Unicode"/>
                <a:cs typeface="Lucida Sans Unicode"/>
              </a:rPr>
              <a:t>grid_svc), </a:t>
            </a:r>
            <a:r>
              <a:rPr sz="1100" spc="-35" dirty="0">
                <a:latin typeface="Lucida Sans Unicode"/>
                <a:cs typeface="Lucida Sans Unicode"/>
              </a:rPr>
              <a:t>(</a:t>
            </a:r>
            <a:r>
              <a:rPr sz="1100" spc="-35" dirty="0">
                <a:solidFill>
                  <a:srgbClr val="BA2121"/>
                </a:solidFill>
                <a:latin typeface="Lucida Sans Unicode"/>
                <a:cs typeface="Lucida Sans Unicode"/>
              </a:rPr>
              <a:t>'Random</a:t>
            </a:r>
            <a:r>
              <a:rPr sz="1100" spc="18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80" dirty="0">
                <a:solidFill>
                  <a:srgbClr val="BA2121"/>
                </a:solidFill>
                <a:latin typeface="Lucida Sans Unicode"/>
                <a:cs typeface="Lucida Sans Unicode"/>
              </a:rPr>
              <a:t>Forest'</a:t>
            </a:r>
            <a:r>
              <a:rPr sz="1100" spc="80" dirty="0">
                <a:latin typeface="Lucida Sans Unicode"/>
                <a:cs typeface="Lucida Sans Unicode"/>
              </a:rPr>
              <a:t>,</a:t>
            </a:r>
            <a:r>
              <a:rPr sz="1100" spc="185" dirty="0">
                <a:latin typeface="Lucida Sans Unicode"/>
                <a:cs typeface="Lucida Sans Unicode"/>
              </a:rPr>
              <a:t> </a:t>
            </a:r>
            <a:r>
              <a:rPr sz="1100" spc="65" dirty="0">
                <a:latin typeface="Lucida Sans Unicode"/>
                <a:cs typeface="Lucida Sans Unicode"/>
              </a:rPr>
              <a:t>pipe_rf,</a:t>
            </a:r>
            <a:r>
              <a:rPr sz="1100" spc="190" dirty="0">
                <a:latin typeface="Lucida Sans Unicode"/>
                <a:cs typeface="Lucida Sans Unicode"/>
              </a:rPr>
              <a:t> </a:t>
            </a:r>
            <a:r>
              <a:rPr sz="1100" spc="85" dirty="0">
                <a:latin typeface="Lucida Sans Unicode"/>
                <a:cs typeface="Lucida Sans Unicode"/>
              </a:rPr>
              <a:t>grid_rf)]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390"/>
              </a:spcBef>
            </a:pPr>
            <a:r>
              <a:rPr sz="1100" dirty="0">
                <a:latin typeface="Lucida Sans Unicode"/>
                <a:cs typeface="Lucida Sans Unicode"/>
              </a:rPr>
              <a:t>grids_out</a:t>
            </a:r>
            <a:r>
              <a:rPr sz="1100" spc="275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7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180" dirty="0">
                <a:latin typeface="Lucida Sans Unicode"/>
                <a:cs typeface="Lucida Sans Unicode"/>
              </a:rPr>
              <a:t>{}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b="1" spc="125" dirty="0">
                <a:solidFill>
                  <a:srgbClr val="007F00"/>
                </a:solidFill>
                <a:latin typeface="Calibri"/>
                <a:cs typeface="Calibri"/>
              </a:rPr>
              <a:t>for</a:t>
            </a:r>
            <a:r>
              <a:rPr sz="1100" b="1" spc="365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spc="-55" dirty="0">
                <a:latin typeface="Lucida Sans Unicode"/>
                <a:cs typeface="Lucida Sans Unicode"/>
              </a:rPr>
              <a:t>name,</a:t>
            </a:r>
            <a:r>
              <a:rPr sz="1100" spc="270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pipe,</a:t>
            </a:r>
            <a:r>
              <a:rPr sz="1100" spc="270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grid</a:t>
            </a:r>
            <a:r>
              <a:rPr sz="1100" spc="270" dirty="0">
                <a:latin typeface="Lucida Sans Unicode"/>
                <a:cs typeface="Lucida Sans Unicode"/>
              </a:rPr>
              <a:t> </a:t>
            </a:r>
            <a:r>
              <a:rPr sz="1100" b="1" spc="135" dirty="0">
                <a:solidFill>
                  <a:srgbClr val="AA21FF"/>
                </a:solidFill>
                <a:latin typeface="Calibri"/>
                <a:cs typeface="Calibri"/>
              </a:rPr>
              <a:t>in</a:t>
            </a:r>
            <a:r>
              <a:rPr sz="1100" b="1" spc="370" dirty="0">
                <a:solidFill>
                  <a:srgbClr val="AA21FF"/>
                </a:solidFill>
                <a:latin typeface="Calibri"/>
                <a:cs typeface="Calibri"/>
              </a:rPr>
              <a:t> </a:t>
            </a:r>
            <a:r>
              <a:rPr sz="1100" spc="50" dirty="0">
                <a:latin typeface="Lucida Sans Unicode"/>
                <a:cs typeface="Lucida Sans Unicode"/>
              </a:rPr>
              <a:t>grids:</a:t>
            </a:r>
            <a:endParaRPr sz="1100">
              <a:latin typeface="Lucida Sans Unicode"/>
              <a:cs typeface="Lucida Sans Unicode"/>
            </a:endParaRPr>
          </a:p>
          <a:p>
            <a:pPr marL="303530" marR="2259330">
              <a:lnSpc>
                <a:spcPct val="102699"/>
              </a:lnSpc>
            </a:pPr>
            <a:r>
              <a:rPr sz="1100" dirty="0">
                <a:latin typeface="Lucida Sans Unicode"/>
                <a:cs typeface="Lucida Sans Unicode"/>
              </a:rPr>
              <a:t>gs,</a:t>
            </a:r>
            <a:r>
              <a:rPr sz="1100" spc="350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metrics</a:t>
            </a:r>
            <a:r>
              <a:rPr sz="1100" spc="35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350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run_grid(pipe,</a:t>
            </a:r>
            <a:r>
              <a:rPr sz="1100" spc="350" dirty="0">
                <a:latin typeface="Lucida Sans Unicode"/>
                <a:cs typeface="Lucida Sans Unicode"/>
              </a:rPr>
              <a:t> </a:t>
            </a:r>
            <a:r>
              <a:rPr sz="1100" spc="70" dirty="0">
                <a:latin typeface="Lucida Sans Unicode"/>
                <a:cs typeface="Lucida Sans Unicode"/>
              </a:rPr>
              <a:t>grid,</a:t>
            </a:r>
            <a:r>
              <a:rPr sz="1100" spc="350" dirty="0">
                <a:latin typeface="Lucida Sans Unicode"/>
                <a:cs typeface="Lucida Sans Unicode"/>
              </a:rPr>
              <a:t> </a:t>
            </a:r>
            <a:r>
              <a:rPr sz="1100" spc="-85" dirty="0">
                <a:latin typeface="Lucida Sans Unicode"/>
                <a:cs typeface="Lucida Sans Unicode"/>
              </a:rPr>
              <a:t>name) </a:t>
            </a:r>
            <a:r>
              <a:rPr sz="1100" spc="-10" dirty="0">
                <a:latin typeface="Lucida Sans Unicode"/>
                <a:cs typeface="Lucida Sans Unicode"/>
              </a:rPr>
              <a:t>results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append(metrics)</a:t>
            </a:r>
            <a:endParaRPr sz="1100">
              <a:latin typeface="Lucida Sans Unicode"/>
              <a:cs typeface="Lucida Sans Unicode"/>
            </a:endParaRPr>
          </a:p>
          <a:p>
            <a:pPr marL="303530">
              <a:lnSpc>
                <a:spcPct val="100000"/>
              </a:lnSpc>
              <a:spcBef>
                <a:spcPts val="35"/>
              </a:spcBef>
            </a:pPr>
            <a:r>
              <a:rPr sz="1100" dirty="0">
                <a:latin typeface="Lucida Sans Unicode"/>
                <a:cs typeface="Lucida Sans Unicode"/>
              </a:rPr>
              <a:t>grids_out[name]</a:t>
            </a:r>
            <a:r>
              <a:rPr sz="1100" spc="55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-25" dirty="0">
                <a:latin typeface="Lucida Sans Unicode"/>
                <a:cs typeface="Lucida Sans Unicode"/>
              </a:rPr>
              <a:t>gs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spc="-25" dirty="0"/>
              <a:t>12</a:t>
            </a:fld>
            <a:endParaRPr spc="-25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32638" y="9418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01"/>
    </mc:Choice>
    <mc:Fallback>
      <p:transition spd="slow" advTm="238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400" y="914384"/>
            <a:ext cx="5944235" cy="775335"/>
            <a:chOff x="914400" y="914384"/>
            <a:chExt cx="5944235" cy="775335"/>
          </a:xfrm>
        </p:grpSpPr>
        <p:sp>
          <p:nvSpPr>
            <p:cNvPr id="3" name="object 3"/>
            <p:cNvSpPr/>
            <p:nvPr/>
          </p:nvSpPr>
          <p:spPr>
            <a:xfrm>
              <a:off x="914400" y="914384"/>
              <a:ext cx="5944235" cy="775335"/>
            </a:xfrm>
            <a:custGeom>
              <a:avLst/>
              <a:gdLst/>
              <a:ahLst/>
              <a:cxnLst/>
              <a:rect l="l" t="t" r="r" b="b"/>
              <a:pathLst>
                <a:path w="5944234" h="775335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749613"/>
                  </a:lnTo>
                  <a:lnTo>
                    <a:pt x="1988" y="759463"/>
                  </a:lnTo>
                  <a:lnTo>
                    <a:pt x="7411" y="767507"/>
                  </a:lnTo>
                  <a:lnTo>
                    <a:pt x="15455" y="772930"/>
                  </a:lnTo>
                  <a:lnTo>
                    <a:pt x="25305" y="774918"/>
                  </a:lnTo>
                  <a:lnTo>
                    <a:pt x="5918371" y="774918"/>
                  </a:lnTo>
                  <a:lnTo>
                    <a:pt x="5928221" y="772930"/>
                  </a:lnTo>
                  <a:lnTo>
                    <a:pt x="5936265" y="767507"/>
                  </a:lnTo>
                  <a:lnTo>
                    <a:pt x="5941688" y="759463"/>
                  </a:lnTo>
                  <a:lnTo>
                    <a:pt x="5943676" y="749613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27052" y="914384"/>
              <a:ext cx="5918835" cy="762635"/>
            </a:xfrm>
            <a:custGeom>
              <a:avLst/>
              <a:gdLst/>
              <a:ahLst/>
              <a:cxnLst/>
              <a:rect l="l" t="t" r="r" b="b"/>
              <a:pathLst>
                <a:path w="5918834" h="762635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749613"/>
                  </a:lnTo>
                  <a:lnTo>
                    <a:pt x="0" y="756601"/>
                  </a:lnTo>
                  <a:lnTo>
                    <a:pt x="5664" y="762266"/>
                  </a:lnTo>
                  <a:lnTo>
                    <a:pt x="5912706" y="762266"/>
                  </a:lnTo>
                  <a:lnTo>
                    <a:pt x="5918371" y="756601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52309" y="1091665"/>
            <a:ext cx="6823709" cy="53594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5" dirty="0">
                <a:latin typeface="Lucida Sans Unicode"/>
                <a:cs typeface="Lucida Sans Unicode"/>
              </a:rPr>
              <a:t>pd</a:t>
            </a:r>
            <a:r>
              <a:rPr sz="1100" spc="-2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endParaRPr sz="1100">
              <a:latin typeface="Lucida Sans Unicode"/>
              <a:cs typeface="Lucida Sans Unicode"/>
            </a:endParaRPr>
          </a:p>
          <a:p>
            <a:pPr marL="86360">
              <a:lnSpc>
                <a:spcPct val="100000"/>
              </a:lnSpc>
              <a:spcBef>
                <a:spcPts val="35"/>
              </a:spcBef>
            </a:pPr>
            <a:r>
              <a:rPr sz="600" i="1" spc="60" dirty="0">
                <a:solidFill>
                  <a:srgbClr val="FF0000"/>
                </a:solidFill>
                <a:latin typeface="Calibri"/>
                <a:cs typeface="Calibri"/>
              </a:rPr>
              <a:t>‹</a:t>
            </a:r>
            <a:r>
              <a:rPr sz="600" i="1" spc="60" dirty="0">
                <a:solidFill>
                  <a:srgbClr val="FF0000"/>
                </a:solidFill>
                <a:latin typeface="Times New Roman"/>
                <a:cs typeface="Times New Roman"/>
              </a:rPr>
              <a:t>→</a:t>
            </a:r>
            <a:r>
              <a:rPr sz="1100" spc="60" dirty="0">
                <a:latin typeface="Lucida Sans Unicode"/>
                <a:cs typeface="Lucida Sans Unicode"/>
              </a:rPr>
              <a:t>DataFrame(results)[[</a:t>
            </a:r>
            <a:r>
              <a:rPr sz="1100" spc="60" dirty="0">
                <a:solidFill>
                  <a:srgbClr val="BA2121"/>
                </a:solidFill>
                <a:latin typeface="Lucida Sans Unicode"/>
                <a:cs typeface="Lucida Sans Unicode"/>
              </a:rPr>
              <a:t>'model'</a:t>
            </a:r>
            <a:r>
              <a:rPr sz="1100" spc="60" dirty="0">
                <a:latin typeface="Lucida Sans Unicode"/>
                <a:cs typeface="Lucida Sans Unicode"/>
              </a:rPr>
              <a:t>,</a:t>
            </a:r>
            <a:r>
              <a:rPr sz="1100" spc="60" dirty="0">
                <a:solidFill>
                  <a:srgbClr val="BA2121"/>
                </a:solidFill>
                <a:latin typeface="Lucida Sans Unicode"/>
                <a:cs typeface="Lucida Sans Unicode"/>
              </a:rPr>
              <a:t>'roc_auc'</a:t>
            </a:r>
            <a:r>
              <a:rPr sz="1100" spc="60" dirty="0">
                <a:latin typeface="Lucida Sans Unicode"/>
                <a:cs typeface="Lucida Sans Unicode"/>
              </a:rPr>
              <a:t>,</a:t>
            </a:r>
            <a:r>
              <a:rPr sz="1100" spc="60" dirty="0">
                <a:solidFill>
                  <a:srgbClr val="BA2121"/>
                </a:solidFill>
                <a:latin typeface="Lucida Sans Unicode"/>
                <a:cs typeface="Lucida Sans Unicode"/>
              </a:rPr>
              <a:t>'f1'</a:t>
            </a:r>
            <a:r>
              <a:rPr sz="1100" spc="60" dirty="0">
                <a:latin typeface="Lucida Sans Unicode"/>
                <a:cs typeface="Lucida Sans Unicode"/>
              </a:rPr>
              <a:t>,</a:t>
            </a:r>
            <a:r>
              <a:rPr sz="1100" spc="60" dirty="0">
                <a:solidFill>
                  <a:srgbClr val="BA2121"/>
                </a:solidFill>
                <a:latin typeface="Lucida Sans Unicode"/>
                <a:cs typeface="Lucida Sans Unicode"/>
              </a:rPr>
              <a:t>'precision'</a:t>
            </a:r>
            <a:r>
              <a:rPr sz="1100" spc="60" dirty="0">
                <a:latin typeface="Lucida Sans Unicode"/>
                <a:cs typeface="Lucida Sans Unicode"/>
              </a:rPr>
              <a:t>,</a:t>
            </a:r>
            <a:r>
              <a:rPr sz="1100" spc="60" dirty="0">
                <a:solidFill>
                  <a:srgbClr val="BA2121"/>
                </a:solidFill>
                <a:latin typeface="Lucida Sans Unicode"/>
                <a:cs typeface="Lucida Sans Unicode"/>
              </a:rPr>
              <a:t>'recall'</a:t>
            </a:r>
            <a:r>
              <a:rPr sz="1100" spc="60" dirty="0">
                <a:latin typeface="Lucida Sans Unicode"/>
                <a:cs typeface="Lucida Sans Unicode"/>
              </a:rPr>
              <a:t>,</a:t>
            </a:r>
            <a:r>
              <a:rPr sz="1100" spc="60" dirty="0">
                <a:solidFill>
                  <a:srgbClr val="BA2121"/>
                </a:solidFill>
                <a:latin typeface="Lucida Sans Unicode"/>
                <a:cs typeface="Lucida Sans Unicode"/>
              </a:rPr>
              <a:t>'accuracy'</a:t>
            </a:r>
            <a:r>
              <a:rPr sz="1100" spc="60" dirty="0">
                <a:latin typeface="Lucida Sans Unicode"/>
                <a:cs typeface="Lucida Sans Unicode"/>
              </a:rPr>
              <a:t>,</a:t>
            </a:r>
            <a:r>
              <a:rPr sz="1100" spc="60" dirty="0">
                <a:solidFill>
                  <a:srgbClr val="BA2121"/>
                </a:solidFill>
                <a:latin typeface="Lucida Sans Unicode"/>
                <a:cs typeface="Lucida Sans Unicode"/>
              </a:rPr>
              <a:t>'best_params'</a:t>
            </a:r>
            <a:r>
              <a:rPr sz="1100" spc="60" dirty="0">
                <a:latin typeface="Lucida Sans Unicode"/>
                <a:cs typeface="Lucida Sans Unicode"/>
              </a:rPr>
              <a:t>]]</a:t>
            </a:r>
            <a:r>
              <a:rPr sz="1100" spc="6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endParaRPr sz="1100">
              <a:latin typeface="Lucida Sans Unicode"/>
              <a:cs typeface="Lucida Sans Unicode"/>
            </a:endParaRPr>
          </a:p>
          <a:p>
            <a:pPr marL="86360">
              <a:lnSpc>
                <a:spcPct val="100000"/>
              </a:lnSpc>
              <a:spcBef>
                <a:spcPts val="35"/>
              </a:spcBef>
            </a:pPr>
            <a:r>
              <a:rPr sz="600" i="1" spc="50" dirty="0">
                <a:solidFill>
                  <a:srgbClr val="FF0000"/>
                </a:solidFill>
                <a:latin typeface="Calibri"/>
                <a:cs typeface="Calibri"/>
              </a:rPr>
              <a:t>‹</a:t>
            </a:r>
            <a:r>
              <a:rPr sz="600" i="1" spc="50" dirty="0">
                <a:solidFill>
                  <a:srgbClr val="FF0000"/>
                </a:solidFill>
                <a:latin typeface="Times New Roman"/>
                <a:cs typeface="Times New Roman"/>
              </a:rPr>
              <a:t>→</a:t>
            </a:r>
            <a:r>
              <a:rPr sz="1100" spc="50" dirty="0">
                <a:latin typeface="Lucida Sans Unicode"/>
                <a:cs typeface="Lucida Sans Unicode"/>
              </a:rPr>
              <a:t>sort_values(</a:t>
            </a:r>
            <a:r>
              <a:rPr sz="1100" spc="50" dirty="0">
                <a:solidFill>
                  <a:srgbClr val="BA2121"/>
                </a:solidFill>
                <a:latin typeface="Lucida Sans Unicode"/>
                <a:cs typeface="Lucida Sans Unicode"/>
              </a:rPr>
              <a:t>'roc_auc'</a:t>
            </a:r>
            <a:r>
              <a:rPr sz="1100" spc="50" dirty="0">
                <a:latin typeface="Lucida Sans Unicode"/>
                <a:cs typeface="Lucida Sans Unicode"/>
              </a:rPr>
              <a:t>,</a:t>
            </a:r>
            <a:r>
              <a:rPr sz="1100" spc="23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ascending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b="1" spc="-10" dirty="0">
                <a:solidFill>
                  <a:srgbClr val="007F00"/>
                </a:solidFill>
                <a:latin typeface="Calibri"/>
                <a:cs typeface="Calibri"/>
              </a:rPr>
              <a:t>False</a:t>
            </a:r>
            <a:r>
              <a:rPr sz="1100" spc="-10" dirty="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spc="-25" dirty="0"/>
              <a:t>13</a:t>
            </a:fld>
            <a:endParaRPr spc="-25" dirty="0"/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481012" y="1787669"/>
          <a:ext cx="6035672" cy="6985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62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38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7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70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27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270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716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77800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60" dirty="0">
                          <a:solidFill>
                            <a:srgbClr val="D74314"/>
                          </a:solidFill>
                          <a:latin typeface="Lucida Sans Unicode"/>
                          <a:cs typeface="Lucida Sans Unicode"/>
                        </a:rPr>
                        <a:t>[21]: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model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roc_auc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f1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precision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85" dirty="0">
                          <a:latin typeface="Lucida Sans Unicode"/>
                          <a:cs typeface="Lucida Sans Unicode"/>
                        </a:rPr>
                        <a:t>recall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accuracy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  <a:tabLst>
                          <a:tab pos="217804" algn="l"/>
                        </a:tabLst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0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100" spc="55" dirty="0">
                          <a:latin typeface="Lucida Sans Unicode"/>
                          <a:cs typeface="Lucida Sans Unicode"/>
                        </a:rPr>
                        <a:t>Logistic</a:t>
                      </a:r>
                      <a:r>
                        <a:rPr sz="1100" spc="2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Regression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0.997685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0.987952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0.976190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0.991228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  <a:tabLst>
                          <a:tab pos="654050" algn="l"/>
                        </a:tabLst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2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100" spc="-135" dirty="0">
                          <a:latin typeface="Lucida Sans Unicode"/>
                          <a:cs typeface="Lucida Sans Unicode"/>
                        </a:rPr>
                        <a:t>Random</a:t>
                      </a:r>
                      <a:r>
                        <a:rPr sz="1100" spc="6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Forest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0.995370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0.938272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0.974359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0.904762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0.956140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80"/>
                        </a:lnSpc>
                        <a:tabLst>
                          <a:tab pos="945515" algn="l"/>
                        </a:tabLst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1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100" spc="-65" dirty="0">
                          <a:latin typeface="Lucida Sans Unicode"/>
                          <a:cs typeface="Lucida Sans Unicode"/>
                        </a:rPr>
                        <a:t>SVC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(RBF)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80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0.992394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80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0.963855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0.975610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80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0.952381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0.973684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object 7"/>
          <p:cNvSpPr txBox="1"/>
          <p:nvPr/>
        </p:nvSpPr>
        <p:spPr>
          <a:xfrm>
            <a:off x="945984" y="2637560"/>
            <a:ext cx="3808095" cy="7080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99466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latin typeface="Lucida Sans Unicode"/>
                <a:cs typeface="Lucida Sans Unicode"/>
              </a:rPr>
              <a:t>best_params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  <a:tabLst>
                <a:tab pos="230504" algn="l"/>
              </a:tabLst>
            </a:pPr>
            <a:r>
              <a:rPr sz="1100" spc="-50" dirty="0">
                <a:latin typeface="Lucida Sans Unicode"/>
                <a:cs typeface="Lucida Sans Unicode"/>
              </a:rPr>
              <a:t>0</a:t>
            </a:r>
            <a:r>
              <a:rPr sz="1100" dirty="0">
                <a:latin typeface="Lucida Sans Unicode"/>
                <a:cs typeface="Lucida Sans Unicode"/>
              </a:rPr>
              <a:t>	</a:t>
            </a:r>
            <a:r>
              <a:rPr sz="1100" spc="190" dirty="0">
                <a:latin typeface="Lucida Sans Unicode"/>
                <a:cs typeface="Lucida Sans Unicode"/>
              </a:rPr>
              <a:t>{'clf</a:t>
            </a:r>
            <a:r>
              <a:rPr sz="1100" u="sng" spc="31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 </a:t>
            </a:r>
            <a:r>
              <a:rPr sz="1100" spc="114" dirty="0">
                <a:latin typeface="Lucida Sans Unicode"/>
                <a:cs typeface="Lucida Sans Unicode"/>
              </a:rPr>
              <a:t>C':</a:t>
            </a:r>
            <a:r>
              <a:rPr sz="1100" spc="254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0.1,</a:t>
            </a:r>
            <a:r>
              <a:rPr sz="1100" spc="250" dirty="0">
                <a:latin typeface="Lucida Sans Unicode"/>
                <a:cs typeface="Lucida Sans Unicode"/>
              </a:rPr>
              <a:t> </a:t>
            </a:r>
            <a:r>
              <a:rPr sz="1100" spc="190" dirty="0">
                <a:latin typeface="Lucida Sans Unicode"/>
                <a:cs typeface="Lucida Sans Unicode"/>
              </a:rPr>
              <a:t>'clf</a:t>
            </a:r>
            <a:r>
              <a:rPr sz="1100" u="sng" spc="31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 </a:t>
            </a:r>
            <a:r>
              <a:rPr sz="1100" spc="70" dirty="0">
                <a:latin typeface="Lucida Sans Unicode"/>
                <a:cs typeface="Lucida Sans Unicode"/>
              </a:rPr>
              <a:t>penalty':</a:t>
            </a:r>
            <a:r>
              <a:rPr sz="1100" spc="254" dirty="0">
                <a:latin typeface="Lucida Sans Unicode"/>
                <a:cs typeface="Lucida Sans Unicode"/>
              </a:rPr>
              <a:t> </a:t>
            </a:r>
            <a:r>
              <a:rPr sz="1100" spc="195" dirty="0">
                <a:latin typeface="Lucida Sans Unicode"/>
                <a:cs typeface="Lucida Sans Unicode"/>
              </a:rPr>
              <a:t>'l2',</a:t>
            </a:r>
            <a:r>
              <a:rPr sz="1100" spc="250" dirty="0">
                <a:latin typeface="Lucida Sans Unicode"/>
                <a:cs typeface="Lucida Sans Unicode"/>
              </a:rPr>
              <a:t> </a:t>
            </a:r>
            <a:r>
              <a:rPr sz="1100" spc="190" dirty="0">
                <a:latin typeface="Lucida Sans Unicode"/>
                <a:cs typeface="Lucida Sans Unicode"/>
              </a:rPr>
              <a:t>'clf</a:t>
            </a:r>
            <a:r>
              <a:rPr sz="1100" u="sng" spc="31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 </a:t>
            </a:r>
            <a:r>
              <a:rPr sz="1100" spc="-25" dirty="0">
                <a:latin typeface="Lucida Sans Unicode"/>
                <a:cs typeface="Lucida Sans Unicode"/>
              </a:rPr>
              <a:t>so…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  <a:tabLst>
                <a:tab pos="230504" algn="l"/>
              </a:tabLst>
            </a:pPr>
            <a:r>
              <a:rPr sz="1100" spc="-50" dirty="0">
                <a:latin typeface="Lucida Sans Unicode"/>
                <a:cs typeface="Lucida Sans Unicode"/>
              </a:rPr>
              <a:t>2</a:t>
            </a:r>
            <a:r>
              <a:rPr sz="1100" dirty="0">
                <a:latin typeface="Lucida Sans Unicode"/>
                <a:cs typeface="Lucida Sans Unicode"/>
              </a:rPr>
              <a:t>	</a:t>
            </a:r>
            <a:r>
              <a:rPr sz="1100" spc="190" dirty="0">
                <a:latin typeface="Lucida Sans Unicode"/>
                <a:cs typeface="Lucida Sans Unicode"/>
              </a:rPr>
              <a:t>{'clf</a:t>
            </a:r>
            <a:r>
              <a:rPr sz="1100" u="sng" spc="83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max_depth':</a:t>
            </a:r>
            <a:r>
              <a:rPr sz="1100" spc="215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5,</a:t>
            </a:r>
            <a:r>
              <a:rPr sz="1100" spc="210" dirty="0">
                <a:latin typeface="Lucida Sans Unicode"/>
                <a:cs typeface="Lucida Sans Unicode"/>
              </a:rPr>
              <a:t> </a:t>
            </a:r>
            <a:r>
              <a:rPr sz="1100" spc="190" dirty="0">
                <a:latin typeface="Lucida Sans Unicode"/>
                <a:cs typeface="Lucida Sans Unicode"/>
              </a:rPr>
              <a:t>'clf</a:t>
            </a:r>
            <a:r>
              <a:rPr sz="1100" u="sng" spc="84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min_samples_leaf':…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  <a:tabLst>
                <a:tab pos="1176020" algn="l"/>
              </a:tabLst>
            </a:pPr>
            <a:r>
              <a:rPr sz="1100" spc="-50" dirty="0">
                <a:latin typeface="Lucida Sans Unicode"/>
                <a:cs typeface="Lucida Sans Unicode"/>
              </a:rPr>
              <a:t>1</a:t>
            </a:r>
            <a:r>
              <a:rPr sz="1100" dirty="0">
                <a:latin typeface="Lucida Sans Unicode"/>
                <a:cs typeface="Lucida Sans Unicode"/>
              </a:rPr>
              <a:t>	</a:t>
            </a:r>
            <a:r>
              <a:rPr sz="1100" spc="190" dirty="0">
                <a:latin typeface="Lucida Sans Unicode"/>
                <a:cs typeface="Lucida Sans Unicode"/>
              </a:rPr>
              <a:t>{'clf</a:t>
            </a:r>
            <a:r>
              <a:rPr sz="1100" u="sng" spc="85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100" spc="114" dirty="0">
                <a:latin typeface="Lucida Sans Unicode"/>
                <a:cs typeface="Lucida Sans Unicode"/>
              </a:rPr>
              <a:t>C':</a:t>
            </a:r>
            <a:r>
              <a:rPr sz="1100" spc="215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1,</a:t>
            </a:r>
            <a:r>
              <a:rPr sz="1100" spc="220" dirty="0">
                <a:latin typeface="Lucida Sans Unicode"/>
                <a:cs typeface="Lucida Sans Unicode"/>
              </a:rPr>
              <a:t> </a:t>
            </a:r>
            <a:r>
              <a:rPr sz="1100" spc="190" dirty="0">
                <a:latin typeface="Lucida Sans Unicode"/>
                <a:cs typeface="Lucida Sans Unicode"/>
              </a:rPr>
              <a:t>'clf</a:t>
            </a:r>
            <a:r>
              <a:rPr sz="1100" u="sng" spc="85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100" spc="-60" dirty="0">
                <a:latin typeface="Lucida Sans Unicode"/>
                <a:cs typeface="Lucida Sans Unicode"/>
              </a:rPr>
              <a:t>gamma':</a:t>
            </a:r>
            <a:r>
              <a:rPr sz="1100" spc="220" dirty="0">
                <a:latin typeface="Lucida Sans Unicode"/>
                <a:cs typeface="Lucida Sans Unicode"/>
              </a:rPr>
              <a:t> </a:t>
            </a:r>
            <a:r>
              <a:rPr sz="1100" spc="114" dirty="0">
                <a:latin typeface="Lucida Sans Unicode"/>
                <a:cs typeface="Lucida Sans Unicode"/>
              </a:rPr>
              <a:t>'scale'}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00062" y="3495140"/>
            <a:ext cx="38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60" dirty="0">
                <a:solidFill>
                  <a:srgbClr val="2F3E9F"/>
                </a:solidFill>
                <a:latin typeface="Lucida Sans Unicode"/>
                <a:cs typeface="Lucida Sans Unicode"/>
              </a:rPr>
              <a:t>[22]: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27052" y="3512254"/>
            <a:ext cx="5918835" cy="1945005"/>
          </a:xfrm>
          <a:prstGeom prst="rect">
            <a:avLst/>
          </a:prstGeom>
          <a:solidFill>
            <a:srgbClr val="F7F7F7"/>
          </a:solidFill>
        </p:spPr>
        <p:txBody>
          <a:bodyPr vert="horz" wrap="square" lIns="0" tIns="0" rIns="0" bIns="0" rtlCol="0">
            <a:spAutoFit/>
          </a:bodyPr>
          <a:lstStyle/>
          <a:p>
            <a:pPr marL="37465">
              <a:lnSpc>
                <a:spcPts val="1275"/>
              </a:lnSpc>
            </a:pPr>
            <a:r>
              <a:rPr sz="1100" spc="90" dirty="0">
                <a:latin typeface="Lucida Sans Unicode"/>
                <a:cs typeface="Lucida Sans Unicode"/>
              </a:rPr>
              <a:t>plt</a:t>
            </a:r>
            <a:r>
              <a:rPr sz="1100" spc="9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90" dirty="0">
                <a:latin typeface="Lucida Sans Unicode"/>
                <a:cs typeface="Lucida Sans Unicode"/>
              </a:rPr>
              <a:t>figure()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sz="1100" b="1" spc="125" dirty="0">
                <a:solidFill>
                  <a:srgbClr val="007F00"/>
                </a:solidFill>
                <a:latin typeface="Calibri"/>
                <a:cs typeface="Calibri"/>
              </a:rPr>
              <a:t>for</a:t>
            </a:r>
            <a:r>
              <a:rPr sz="1100" b="1" spc="295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spc="-55" dirty="0">
                <a:latin typeface="Lucida Sans Unicode"/>
                <a:cs typeface="Lucida Sans Unicode"/>
              </a:rPr>
              <a:t>name,</a:t>
            </a:r>
            <a:r>
              <a:rPr sz="1100" spc="200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gs</a:t>
            </a:r>
            <a:r>
              <a:rPr sz="1100" spc="195" dirty="0">
                <a:latin typeface="Lucida Sans Unicode"/>
                <a:cs typeface="Lucida Sans Unicode"/>
              </a:rPr>
              <a:t> </a:t>
            </a:r>
            <a:r>
              <a:rPr sz="1100" b="1" spc="135" dirty="0">
                <a:solidFill>
                  <a:srgbClr val="AA21FF"/>
                </a:solidFill>
                <a:latin typeface="Calibri"/>
                <a:cs typeface="Calibri"/>
              </a:rPr>
              <a:t>in</a:t>
            </a:r>
            <a:r>
              <a:rPr sz="1100" b="1" spc="300" dirty="0">
                <a:solidFill>
                  <a:srgbClr val="AA21FF"/>
                </a:solidFill>
                <a:latin typeface="Calibri"/>
                <a:cs typeface="Calibri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grids_out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items():</a:t>
            </a:r>
            <a:endParaRPr sz="1100">
              <a:latin typeface="Lucida Sans Unicode"/>
              <a:cs typeface="Lucida Sans Unicode"/>
            </a:endParaRPr>
          </a:p>
          <a:p>
            <a:pPr marL="328295" marR="2817495">
              <a:lnSpc>
                <a:spcPct val="102600"/>
              </a:lnSpc>
            </a:pPr>
            <a:r>
              <a:rPr sz="1100" spc="-10" dirty="0">
                <a:latin typeface="Lucida Sans Unicode"/>
                <a:cs typeface="Lucida Sans Unicode"/>
              </a:rPr>
              <a:t>proba</a:t>
            </a:r>
            <a:r>
              <a:rPr sz="1100" spc="3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0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gs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predict_proba(X_test)[:,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sz="1100" spc="-10" dirty="0">
                <a:latin typeface="Lucida Sans Unicode"/>
                <a:cs typeface="Lucida Sans Unicode"/>
              </a:rPr>
              <a:t>]</a:t>
            </a:r>
            <a:r>
              <a:rPr sz="1100" spc="500" dirty="0">
                <a:latin typeface="Lucida Sans Unicode"/>
                <a:cs typeface="Lucida Sans Unicode"/>
              </a:rPr>
              <a:t>  </a:t>
            </a:r>
            <a:r>
              <a:rPr sz="1100" spc="95" dirty="0">
                <a:latin typeface="Lucida Sans Unicode"/>
                <a:cs typeface="Lucida Sans Unicode"/>
              </a:rPr>
              <a:t>fpr,</a:t>
            </a:r>
            <a:r>
              <a:rPr sz="1100" spc="375" dirty="0">
                <a:latin typeface="Lucida Sans Unicode"/>
                <a:cs typeface="Lucida Sans Unicode"/>
              </a:rPr>
              <a:t> </a:t>
            </a:r>
            <a:r>
              <a:rPr sz="1100" spc="95" dirty="0">
                <a:latin typeface="Lucida Sans Unicode"/>
                <a:cs typeface="Lucida Sans Unicode"/>
              </a:rPr>
              <a:t>tpr,</a:t>
            </a:r>
            <a:r>
              <a:rPr sz="1100" spc="375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_</a:t>
            </a:r>
            <a:r>
              <a:rPr sz="1100" spc="38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37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roc_curve(y_test,</a:t>
            </a:r>
            <a:r>
              <a:rPr sz="1100" spc="37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proba)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sz="1100" spc="95" dirty="0">
                <a:latin typeface="Lucida Sans Unicode"/>
                <a:cs typeface="Lucida Sans Unicode"/>
              </a:rPr>
              <a:t>plt</a:t>
            </a:r>
            <a:r>
              <a:rPr sz="1100" spc="9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95" dirty="0">
                <a:latin typeface="Lucida Sans Unicode"/>
                <a:cs typeface="Lucida Sans Unicode"/>
              </a:rPr>
              <a:t>plot(fpr,</a:t>
            </a:r>
            <a:r>
              <a:rPr sz="1100" spc="315" dirty="0">
                <a:latin typeface="Lucida Sans Unicode"/>
                <a:cs typeface="Lucida Sans Unicode"/>
              </a:rPr>
              <a:t> </a:t>
            </a:r>
            <a:r>
              <a:rPr sz="1100" spc="95" dirty="0">
                <a:latin typeface="Lucida Sans Unicode"/>
                <a:cs typeface="Lucida Sans Unicode"/>
              </a:rPr>
              <a:t>tpr,</a:t>
            </a:r>
            <a:r>
              <a:rPr sz="1100" spc="315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label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dirty="0">
                <a:solidFill>
                  <a:srgbClr val="BA2121"/>
                </a:solidFill>
                <a:latin typeface="Lucida Sans Unicode"/>
                <a:cs typeface="Lucida Sans Unicode"/>
              </a:rPr>
              <a:t>f'</a:t>
            </a:r>
            <a:r>
              <a:rPr sz="1100" b="1" dirty="0">
                <a:solidFill>
                  <a:srgbClr val="BA6687"/>
                </a:solidFill>
                <a:latin typeface="Calibri"/>
                <a:cs typeface="Calibri"/>
              </a:rPr>
              <a:t>{</a:t>
            </a:r>
            <a:r>
              <a:rPr sz="1100" dirty="0">
                <a:latin typeface="Lucida Sans Unicode"/>
                <a:cs typeface="Lucida Sans Unicode"/>
              </a:rPr>
              <a:t>name</a:t>
            </a:r>
            <a:r>
              <a:rPr sz="1100" b="1" dirty="0">
                <a:solidFill>
                  <a:srgbClr val="BA6687"/>
                </a:solidFill>
                <a:latin typeface="Calibri"/>
                <a:cs typeface="Calibri"/>
              </a:rPr>
              <a:t>}</a:t>
            </a:r>
            <a:r>
              <a:rPr sz="1100" b="1" spc="415" dirty="0">
                <a:solidFill>
                  <a:srgbClr val="BA6687"/>
                </a:solidFill>
                <a:latin typeface="Calibri"/>
                <a:cs typeface="Calibri"/>
              </a:rPr>
              <a:t> </a:t>
            </a:r>
            <a:r>
              <a:rPr sz="1100" spc="60" dirty="0">
                <a:solidFill>
                  <a:srgbClr val="BA2121"/>
                </a:solidFill>
                <a:latin typeface="Lucida Sans Unicode"/>
                <a:cs typeface="Lucida Sans Unicode"/>
              </a:rPr>
              <a:t>(AUC=</a:t>
            </a:r>
            <a:r>
              <a:rPr sz="1100" b="1" spc="60" dirty="0">
                <a:solidFill>
                  <a:srgbClr val="BA6687"/>
                </a:solidFill>
                <a:latin typeface="Calibri"/>
                <a:cs typeface="Calibri"/>
              </a:rPr>
              <a:t>{</a:t>
            </a:r>
            <a:r>
              <a:rPr sz="1100" spc="60" dirty="0">
                <a:latin typeface="Lucida Sans Unicode"/>
                <a:cs typeface="Lucida Sans Unicode"/>
              </a:rPr>
              <a:t>auc(fpr,tpr)</a:t>
            </a:r>
            <a:r>
              <a:rPr sz="1100" b="1" spc="60" dirty="0">
                <a:solidFill>
                  <a:srgbClr val="BA6687"/>
                </a:solidFill>
                <a:latin typeface="Calibri"/>
                <a:cs typeface="Calibri"/>
              </a:rPr>
              <a:t>:</a:t>
            </a:r>
            <a:r>
              <a:rPr sz="1100" spc="60" dirty="0">
                <a:solidFill>
                  <a:srgbClr val="BA2121"/>
                </a:solidFill>
                <a:latin typeface="Lucida Sans Unicode"/>
                <a:cs typeface="Lucida Sans Unicode"/>
              </a:rPr>
              <a:t>.3f</a:t>
            </a:r>
            <a:r>
              <a:rPr sz="1100" b="1" spc="60" dirty="0">
                <a:solidFill>
                  <a:srgbClr val="BA6687"/>
                </a:solidFill>
                <a:latin typeface="Calibri"/>
                <a:cs typeface="Calibri"/>
              </a:rPr>
              <a:t>}</a:t>
            </a:r>
            <a:r>
              <a:rPr sz="1100" spc="60" dirty="0">
                <a:solidFill>
                  <a:srgbClr val="BA2121"/>
                </a:solidFill>
                <a:latin typeface="Lucida Sans Unicode"/>
                <a:cs typeface="Lucida Sans Unicode"/>
              </a:rPr>
              <a:t>)'</a:t>
            </a:r>
            <a:r>
              <a:rPr sz="1100" spc="60" dirty="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sz="1100" spc="100" dirty="0">
                <a:latin typeface="Lucida Sans Unicode"/>
                <a:cs typeface="Lucida Sans Unicode"/>
              </a:rPr>
              <a:t>plt</a:t>
            </a:r>
            <a:r>
              <a:rPr sz="1100" spc="10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100" dirty="0">
                <a:latin typeface="Lucida Sans Unicode"/>
                <a:cs typeface="Lucida Sans Unicode"/>
              </a:rPr>
              <a:t>plot([</a:t>
            </a:r>
            <a:r>
              <a:rPr sz="1100" spc="100" dirty="0">
                <a:solidFill>
                  <a:srgbClr val="666666"/>
                </a:solidFill>
                <a:latin typeface="Lucida Sans Unicode"/>
                <a:cs typeface="Lucida Sans Unicode"/>
              </a:rPr>
              <a:t>0</a:t>
            </a:r>
            <a:r>
              <a:rPr sz="1100" spc="100" dirty="0">
                <a:latin typeface="Lucida Sans Unicode"/>
                <a:cs typeface="Lucida Sans Unicode"/>
              </a:rPr>
              <a:t>,</a:t>
            </a:r>
            <a:r>
              <a:rPr sz="1100" spc="100" dirty="0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sz="1100" spc="100" dirty="0">
                <a:latin typeface="Lucida Sans Unicode"/>
                <a:cs typeface="Lucida Sans Unicode"/>
              </a:rPr>
              <a:t>],[</a:t>
            </a:r>
            <a:r>
              <a:rPr sz="1100" spc="100" dirty="0">
                <a:solidFill>
                  <a:srgbClr val="666666"/>
                </a:solidFill>
                <a:latin typeface="Lucida Sans Unicode"/>
                <a:cs typeface="Lucida Sans Unicode"/>
              </a:rPr>
              <a:t>0</a:t>
            </a:r>
            <a:r>
              <a:rPr sz="1100" spc="100" dirty="0">
                <a:latin typeface="Lucida Sans Unicode"/>
                <a:cs typeface="Lucida Sans Unicode"/>
              </a:rPr>
              <a:t>,</a:t>
            </a:r>
            <a:r>
              <a:rPr sz="1100" spc="100" dirty="0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sz="1100" spc="100" dirty="0">
                <a:latin typeface="Lucida Sans Unicode"/>
                <a:cs typeface="Lucida Sans Unicode"/>
              </a:rPr>
              <a:t>],</a:t>
            </a:r>
            <a:r>
              <a:rPr sz="1100" spc="100" dirty="0">
                <a:solidFill>
                  <a:srgbClr val="BA2121"/>
                </a:solidFill>
                <a:latin typeface="Lucida Sans Unicode"/>
                <a:cs typeface="Lucida Sans Unicode"/>
              </a:rPr>
              <a:t>'-</a:t>
            </a:r>
            <a:r>
              <a:rPr sz="1100" spc="-80" dirty="0">
                <a:solidFill>
                  <a:srgbClr val="BA2121"/>
                </a:solidFill>
                <a:latin typeface="Lucida Sans Unicode"/>
                <a:cs typeface="Lucida Sans Unicode"/>
              </a:rPr>
              <a:t>-</a:t>
            </a:r>
            <a:r>
              <a:rPr sz="1100" spc="235" dirty="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sz="1100" spc="235" dirty="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7465" marR="3108325">
              <a:lnSpc>
                <a:spcPct val="102600"/>
              </a:lnSpc>
            </a:pPr>
            <a:r>
              <a:rPr sz="1100" spc="80" dirty="0">
                <a:latin typeface="Lucida Sans Unicode"/>
                <a:cs typeface="Lucida Sans Unicode"/>
              </a:rPr>
              <a:t>plt</a:t>
            </a:r>
            <a:r>
              <a:rPr sz="1100" spc="8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80" dirty="0">
                <a:latin typeface="Lucida Sans Unicode"/>
                <a:cs typeface="Lucida Sans Unicode"/>
              </a:rPr>
              <a:t>xlabel(</a:t>
            </a:r>
            <a:r>
              <a:rPr sz="1100" spc="80" dirty="0">
                <a:solidFill>
                  <a:srgbClr val="BA2121"/>
                </a:solidFill>
                <a:latin typeface="Lucida Sans Unicode"/>
                <a:cs typeface="Lucida Sans Unicode"/>
              </a:rPr>
              <a:t>'False</a:t>
            </a:r>
            <a:r>
              <a:rPr sz="1100" spc="26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60" dirty="0">
                <a:solidFill>
                  <a:srgbClr val="BA2121"/>
                </a:solidFill>
                <a:latin typeface="Lucida Sans Unicode"/>
                <a:cs typeface="Lucida Sans Unicode"/>
              </a:rPr>
              <a:t>Positive</a:t>
            </a:r>
            <a:r>
              <a:rPr sz="1100" spc="26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70" dirty="0">
                <a:solidFill>
                  <a:srgbClr val="BA2121"/>
                </a:solidFill>
                <a:latin typeface="Lucida Sans Unicode"/>
                <a:cs typeface="Lucida Sans Unicode"/>
              </a:rPr>
              <a:t>Rate'</a:t>
            </a:r>
            <a:r>
              <a:rPr sz="1100" spc="70" dirty="0">
                <a:latin typeface="Lucida Sans Unicode"/>
                <a:cs typeface="Lucida Sans Unicode"/>
              </a:rPr>
              <a:t>) plt</a:t>
            </a:r>
            <a:r>
              <a:rPr sz="1100" spc="7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70" dirty="0">
                <a:latin typeface="Lucida Sans Unicode"/>
                <a:cs typeface="Lucida Sans Unicode"/>
              </a:rPr>
              <a:t>ylabel(</a:t>
            </a:r>
            <a:r>
              <a:rPr sz="1100" spc="70" dirty="0">
                <a:solidFill>
                  <a:srgbClr val="BA2121"/>
                </a:solidFill>
                <a:latin typeface="Lucida Sans Unicode"/>
                <a:cs typeface="Lucida Sans Unicode"/>
              </a:rPr>
              <a:t>'True</a:t>
            </a:r>
            <a:r>
              <a:rPr sz="1100" spc="26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60" dirty="0">
                <a:solidFill>
                  <a:srgbClr val="BA2121"/>
                </a:solidFill>
                <a:latin typeface="Lucida Sans Unicode"/>
                <a:cs typeface="Lucida Sans Unicode"/>
              </a:rPr>
              <a:t>Positive</a:t>
            </a:r>
            <a:r>
              <a:rPr sz="1100" spc="26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70" dirty="0">
                <a:solidFill>
                  <a:srgbClr val="BA2121"/>
                </a:solidFill>
                <a:latin typeface="Lucida Sans Unicode"/>
                <a:cs typeface="Lucida Sans Unicode"/>
              </a:rPr>
              <a:t>Rate'</a:t>
            </a:r>
            <a:r>
              <a:rPr sz="1100" spc="70" dirty="0">
                <a:latin typeface="Lucida Sans Unicode"/>
                <a:cs typeface="Lucida Sans Unicode"/>
              </a:rPr>
              <a:t>) </a:t>
            </a:r>
            <a:r>
              <a:rPr sz="1100" spc="85" dirty="0">
                <a:latin typeface="Lucida Sans Unicode"/>
                <a:cs typeface="Lucida Sans Unicode"/>
              </a:rPr>
              <a:t>plt</a:t>
            </a:r>
            <a:r>
              <a:rPr sz="1100" spc="8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85" dirty="0">
                <a:latin typeface="Lucida Sans Unicode"/>
                <a:cs typeface="Lucida Sans Unicode"/>
              </a:rPr>
              <a:t>title(</a:t>
            </a:r>
            <a:r>
              <a:rPr sz="1100" spc="85" dirty="0">
                <a:solidFill>
                  <a:srgbClr val="BA2121"/>
                </a:solidFill>
                <a:latin typeface="Lucida Sans Unicode"/>
                <a:cs typeface="Lucida Sans Unicode"/>
              </a:rPr>
              <a:t>'ROC </a:t>
            </a:r>
            <a:r>
              <a:rPr sz="1100" spc="-10" dirty="0">
                <a:solidFill>
                  <a:srgbClr val="BA2121"/>
                </a:solidFill>
                <a:latin typeface="Lucida Sans Unicode"/>
                <a:cs typeface="Lucida Sans Unicode"/>
              </a:rPr>
              <a:t>Curves</a:t>
            </a:r>
            <a:r>
              <a:rPr sz="1100" spc="15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-530" dirty="0">
                <a:solidFill>
                  <a:srgbClr val="BA2121"/>
                </a:solidFill>
                <a:latin typeface="Lucida Sans Unicode"/>
                <a:cs typeface="Lucida Sans Unicode"/>
              </a:rPr>
              <a:t>—</a:t>
            </a:r>
            <a:r>
              <a:rPr sz="1100" spc="22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-75" dirty="0">
                <a:solidFill>
                  <a:srgbClr val="BA2121"/>
                </a:solidFill>
                <a:latin typeface="Lucida Sans Unicode"/>
                <a:cs typeface="Lucida Sans Unicode"/>
              </a:rPr>
              <a:t>Tuned</a:t>
            </a:r>
            <a:r>
              <a:rPr sz="1100" spc="15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-10" dirty="0">
                <a:solidFill>
                  <a:srgbClr val="BA2121"/>
                </a:solidFill>
                <a:latin typeface="Lucida Sans Unicode"/>
                <a:cs typeface="Lucida Sans Unicode"/>
              </a:rPr>
              <a:t>Models'</a:t>
            </a:r>
            <a:r>
              <a:rPr sz="1100" spc="-10" dirty="0">
                <a:latin typeface="Lucida Sans Unicode"/>
                <a:cs typeface="Lucida Sans Unicode"/>
              </a:rPr>
              <a:t>) </a:t>
            </a:r>
            <a:r>
              <a:rPr sz="1100" spc="50" dirty="0">
                <a:latin typeface="Lucida Sans Unicode"/>
                <a:cs typeface="Lucida Sans Unicode"/>
              </a:rPr>
              <a:t>plt</a:t>
            </a:r>
            <a:r>
              <a:rPr sz="1100" spc="5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50" dirty="0">
                <a:latin typeface="Lucida Sans Unicode"/>
                <a:cs typeface="Lucida Sans Unicode"/>
              </a:rPr>
              <a:t>legend()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sz="1100" spc="-10" dirty="0">
                <a:latin typeface="Lucida Sans Unicode"/>
                <a:cs typeface="Lucida Sans Unicode"/>
              </a:rPr>
              <a:t>plt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show()</a:t>
            </a:r>
            <a:endParaRPr sz="1100">
              <a:latin typeface="Lucida Sans Unicode"/>
              <a:cs typeface="Lucida Sans Unicode"/>
            </a:endParaRPr>
          </a:p>
        </p:txBody>
      </p: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32638" y="9418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47"/>
    </mc:Choice>
    <mc:Fallback>
      <p:transition spd="slow" advTm="290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84385" y="999298"/>
            <a:ext cx="5215787" cy="3845127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500062" y="5477991"/>
            <a:ext cx="38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60" dirty="0">
                <a:solidFill>
                  <a:srgbClr val="2F3E9F"/>
                </a:solidFill>
                <a:latin typeface="Lucida Sans Unicode"/>
                <a:cs typeface="Lucida Sans Unicode"/>
              </a:rPr>
              <a:t>[23]: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spc="-25" dirty="0"/>
              <a:t>14</a:t>
            </a:fld>
            <a:endParaRPr spc="-25" dirty="0"/>
          </a:p>
        </p:txBody>
      </p:sp>
      <p:sp>
        <p:nvSpPr>
          <p:cNvPr id="4" name="object 4"/>
          <p:cNvSpPr txBox="1"/>
          <p:nvPr/>
        </p:nvSpPr>
        <p:spPr>
          <a:xfrm>
            <a:off x="927052" y="5495075"/>
            <a:ext cx="5918835" cy="3516629"/>
          </a:xfrm>
          <a:prstGeom prst="rect">
            <a:avLst/>
          </a:prstGeom>
          <a:solidFill>
            <a:srgbClr val="F7F7F7"/>
          </a:solidFill>
        </p:spPr>
        <p:txBody>
          <a:bodyPr vert="horz" wrap="square" lIns="0" tIns="0" rIns="0" bIns="0" rtlCol="0">
            <a:spAutoFit/>
          </a:bodyPr>
          <a:lstStyle/>
          <a:p>
            <a:pPr marL="37465">
              <a:lnSpc>
                <a:spcPts val="1275"/>
              </a:lnSpc>
            </a:pPr>
            <a:r>
              <a:rPr sz="1100" spc="-55" dirty="0">
                <a:latin typeface="Lucida Sans Unicode"/>
                <a:cs typeface="Lucida Sans Unicode"/>
              </a:rPr>
              <a:t>best_name</a:t>
            </a:r>
            <a:r>
              <a:rPr sz="1100" spc="215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0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solidFill>
                  <a:srgbClr val="007F00"/>
                </a:solidFill>
                <a:latin typeface="Lucida Sans Unicode"/>
                <a:cs typeface="Lucida Sans Unicode"/>
              </a:rPr>
              <a:t>max</a:t>
            </a:r>
            <a:r>
              <a:rPr sz="1100" dirty="0">
                <a:latin typeface="Lucida Sans Unicode"/>
                <a:cs typeface="Lucida Sans Unicode"/>
              </a:rPr>
              <a:t>(results,</a:t>
            </a:r>
            <a:r>
              <a:rPr sz="1100" spc="220" dirty="0">
                <a:latin typeface="Lucida Sans Unicode"/>
                <a:cs typeface="Lucida Sans Unicode"/>
              </a:rPr>
              <a:t> </a:t>
            </a:r>
            <a:r>
              <a:rPr sz="1100" spc="-30" dirty="0">
                <a:latin typeface="Lucida Sans Unicode"/>
                <a:cs typeface="Lucida Sans Unicode"/>
              </a:rPr>
              <a:t>key</a:t>
            </a:r>
            <a:r>
              <a:rPr sz="1100" spc="-3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b="1" spc="-30" dirty="0">
                <a:solidFill>
                  <a:srgbClr val="007F00"/>
                </a:solidFill>
                <a:latin typeface="Calibri"/>
                <a:cs typeface="Calibri"/>
              </a:rPr>
              <a:t>lambda</a:t>
            </a:r>
            <a:r>
              <a:rPr sz="1100" b="1" spc="320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spc="50" dirty="0">
                <a:latin typeface="Lucida Sans Unicode"/>
                <a:cs typeface="Lucida Sans Unicode"/>
              </a:rPr>
              <a:t>d:</a:t>
            </a:r>
            <a:r>
              <a:rPr sz="1100" spc="220" dirty="0">
                <a:latin typeface="Lucida Sans Unicode"/>
                <a:cs typeface="Lucida Sans Unicode"/>
              </a:rPr>
              <a:t> </a:t>
            </a:r>
            <a:r>
              <a:rPr sz="1100" spc="60" dirty="0">
                <a:latin typeface="Lucida Sans Unicode"/>
                <a:cs typeface="Lucida Sans Unicode"/>
              </a:rPr>
              <a:t>d[</a:t>
            </a:r>
            <a:r>
              <a:rPr sz="1100" spc="60" dirty="0">
                <a:solidFill>
                  <a:srgbClr val="BA2121"/>
                </a:solidFill>
                <a:latin typeface="Lucida Sans Unicode"/>
                <a:cs typeface="Lucida Sans Unicode"/>
              </a:rPr>
              <a:t>'roc_auc'</a:t>
            </a:r>
            <a:r>
              <a:rPr sz="1100" spc="60" dirty="0">
                <a:latin typeface="Lucida Sans Unicode"/>
                <a:cs typeface="Lucida Sans Unicode"/>
              </a:rPr>
              <a:t>])[</a:t>
            </a:r>
            <a:r>
              <a:rPr sz="1100" spc="60" dirty="0">
                <a:solidFill>
                  <a:srgbClr val="BA2121"/>
                </a:solidFill>
                <a:latin typeface="Lucida Sans Unicode"/>
                <a:cs typeface="Lucida Sans Unicode"/>
              </a:rPr>
              <a:t>'model'</a:t>
            </a:r>
            <a:r>
              <a:rPr sz="1100" spc="60" dirty="0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37465" marR="2453640">
              <a:lnSpc>
                <a:spcPct val="102600"/>
              </a:lnSpc>
            </a:pPr>
            <a:r>
              <a:rPr sz="1100" dirty="0">
                <a:latin typeface="Lucida Sans Unicode"/>
                <a:cs typeface="Lucida Sans Unicode"/>
              </a:rPr>
              <a:t>best_est</a:t>
            </a:r>
            <a:r>
              <a:rPr sz="1100" spc="29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9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grids_out[best_name]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best_estimator_ </a:t>
            </a:r>
            <a:r>
              <a:rPr sz="1100" spc="80" dirty="0">
                <a:solidFill>
                  <a:srgbClr val="007F00"/>
                </a:solidFill>
                <a:latin typeface="Lucida Sans Unicode"/>
                <a:cs typeface="Lucida Sans Unicode"/>
              </a:rPr>
              <a:t>print</a:t>
            </a:r>
            <a:r>
              <a:rPr sz="1100" spc="80" dirty="0">
                <a:latin typeface="Lucida Sans Unicode"/>
                <a:cs typeface="Lucida Sans Unicode"/>
              </a:rPr>
              <a:t>(</a:t>
            </a:r>
            <a:r>
              <a:rPr sz="1100" spc="80" dirty="0">
                <a:solidFill>
                  <a:srgbClr val="BA2121"/>
                </a:solidFill>
                <a:latin typeface="Lucida Sans Unicode"/>
                <a:cs typeface="Lucida Sans Unicode"/>
              </a:rPr>
              <a:t>'Best</a:t>
            </a:r>
            <a:r>
              <a:rPr sz="1100" spc="17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-65" dirty="0">
                <a:solidFill>
                  <a:srgbClr val="BA2121"/>
                </a:solidFill>
                <a:latin typeface="Lucida Sans Unicode"/>
                <a:cs typeface="Lucida Sans Unicode"/>
              </a:rPr>
              <a:t>model</a:t>
            </a:r>
            <a:r>
              <a:rPr sz="1100" spc="18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solidFill>
                  <a:srgbClr val="BA2121"/>
                </a:solidFill>
                <a:latin typeface="Lucida Sans Unicode"/>
                <a:cs typeface="Lucida Sans Unicode"/>
              </a:rPr>
              <a:t>by</a:t>
            </a:r>
            <a:r>
              <a:rPr sz="1100" spc="18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-140" dirty="0">
                <a:solidFill>
                  <a:srgbClr val="BA2121"/>
                </a:solidFill>
                <a:latin typeface="Lucida Sans Unicode"/>
                <a:cs typeface="Lucida Sans Unicode"/>
              </a:rPr>
              <a:t>ROC-</a:t>
            </a:r>
            <a:r>
              <a:rPr sz="1100" dirty="0">
                <a:solidFill>
                  <a:srgbClr val="BA2121"/>
                </a:solidFill>
                <a:latin typeface="Lucida Sans Unicode"/>
                <a:cs typeface="Lucida Sans Unicode"/>
              </a:rPr>
              <a:t>AUC:'</a:t>
            </a:r>
            <a:r>
              <a:rPr sz="1100" dirty="0">
                <a:latin typeface="Lucida Sans Unicode"/>
                <a:cs typeface="Lucida Sans Unicode"/>
              </a:rPr>
              <a:t>,</a:t>
            </a:r>
            <a:r>
              <a:rPr sz="1100" spc="18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best_name)</a:t>
            </a:r>
            <a:endParaRPr sz="1100">
              <a:latin typeface="Lucida Sans Unicode"/>
              <a:cs typeface="Lucida Sans Unicode"/>
            </a:endParaRPr>
          </a:p>
          <a:p>
            <a:pPr marL="328295" marR="708025" indent="-291465">
              <a:lnSpc>
                <a:spcPct val="102600"/>
              </a:lnSpc>
              <a:spcBef>
                <a:spcPts val="1355"/>
              </a:spcBef>
            </a:pPr>
            <a:r>
              <a:rPr sz="1100" b="1" spc="254" dirty="0">
                <a:solidFill>
                  <a:srgbClr val="007F00"/>
                </a:solidFill>
                <a:latin typeface="Calibri"/>
                <a:cs typeface="Calibri"/>
              </a:rPr>
              <a:t>if</a:t>
            </a:r>
            <a:r>
              <a:rPr sz="1100" b="1" spc="130" dirty="0">
                <a:solidFill>
                  <a:srgbClr val="007F00"/>
                </a:solidFill>
                <a:latin typeface="Calibri"/>
                <a:cs typeface="Calibri"/>
              </a:rPr>
              <a:t>  </a:t>
            </a:r>
            <a:r>
              <a:rPr sz="1100" spc="40" dirty="0">
                <a:solidFill>
                  <a:srgbClr val="007F00"/>
                </a:solidFill>
                <a:latin typeface="Lucida Sans Unicode"/>
                <a:cs typeface="Lucida Sans Unicode"/>
              </a:rPr>
              <a:t>isinstance</a:t>
            </a:r>
            <a:r>
              <a:rPr sz="1100" spc="40" dirty="0">
                <a:latin typeface="Lucida Sans Unicode"/>
                <a:cs typeface="Lucida Sans Unicode"/>
              </a:rPr>
              <a:t>(best_est</a:t>
            </a:r>
            <a:r>
              <a:rPr sz="1100" spc="4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40" dirty="0">
                <a:latin typeface="Lucida Sans Unicode"/>
                <a:cs typeface="Lucida Sans Unicode"/>
              </a:rPr>
              <a:t>named_steps</a:t>
            </a:r>
            <a:r>
              <a:rPr sz="1100" spc="4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40" dirty="0">
                <a:latin typeface="Lucida Sans Unicode"/>
                <a:cs typeface="Lucida Sans Unicode"/>
              </a:rPr>
              <a:t>get(</a:t>
            </a:r>
            <a:r>
              <a:rPr sz="1100" spc="40" dirty="0">
                <a:solidFill>
                  <a:srgbClr val="BA2121"/>
                </a:solidFill>
                <a:latin typeface="Lucida Sans Unicode"/>
                <a:cs typeface="Lucida Sans Unicode"/>
              </a:rPr>
              <a:t>'clf'</a:t>
            </a:r>
            <a:r>
              <a:rPr sz="1100" spc="40" dirty="0">
                <a:latin typeface="Lucida Sans Unicode"/>
                <a:cs typeface="Lucida Sans Unicode"/>
              </a:rPr>
              <a:t>),</a:t>
            </a:r>
            <a:r>
              <a:rPr sz="1100" spc="41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RandomForestClassifier): </a:t>
            </a:r>
            <a:r>
              <a:rPr sz="1100" spc="-20" dirty="0">
                <a:latin typeface="Lucida Sans Unicode"/>
                <a:cs typeface="Lucida Sans Unicode"/>
              </a:rPr>
              <a:t>importances</a:t>
            </a:r>
            <a:r>
              <a:rPr sz="1100" spc="130" dirty="0">
                <a:latin typeface="Lucida Sans Unicode"/>
                <a:cs typeface="Lucida Sans Unicode"/>
              </a:rPr>
              <a:t> 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135" dirty="0">
                <a:solidFill>
                  <a:srgbClr val="666666"/>
                </a:solidFill>
                <a:latin typeface="Lucida Sans Unicode"/>
                <a:cs typeface="Lucida Sans Unicode"/>
              </a:rPr>
              <a:t>  </a:t>
            </a:r>
            <a:r>
              <a:rPr sz="1100" spc="-10" dirty="0">
                <a:latin typeface="Lucida Sans Unicode"/>
                <a:cs typeface="Lucida Sans Unicode"/>
              </a:rPr>
              <a:t>best_est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named_steps[</a:t>
            </a:r>
            <a:r>
              <a:rPr sz="1100" spc="-10" dirty="0">
                <a:solidFill>
                  <a:srgbClr val="BA2121"/>
                </a:solidFill>
                <a:latin typeface="Lucida Sans Unicode"/>
                <a:cs typeface="Lucida Sans Unicode"/>
              </a:rPr>
              <a:t>'clf'</a:t>
            </a:r>
            <a:r>
              <a:rPr sz="1100" spc="-10" dirty="0">
                <a:latin typeface="Lucida Sans Unicode"/>
                <a:cs typeface="Lucida Sans Unicode"/>
              </a:rPr>
              <a:t>]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feature_importances_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sz="1100" spc="210" dirty="0">
                <a:latin typeface="Lucida Sans Unicode"/>
                <a:cs typeface="Lucida Sans Unicode"/>
              </a:rPr>
              <a:t>fi</a:t>
            </a:r>
            <a:r>
              <a:rPr sz="1100" spc="36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36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pd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dirty="0">
                <a:latin typeface="Lucida Sans Unicode"/>
                <a:cs typeface="Lucida Sans Unicode"/>
              </a:rPr>
              <a:t>Series(importances,</a:t>
            </a:r>
            <a:r>
              <a:rPr sz="1100" spc="36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index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-10" dirty="0">
                <a:latin typeface="Lucida Sans Unicode"/>
                <a:cs typeface="Lucida Sans Unicode"/>
              </a:rPr>
              <a:t>X_train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columns)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endParaRPr sz="1100">
              <a:latin typeface="Lucida Sans Unicode"/>
              <a:cs typeface="Lucida Sans Unicode"/>
            </a:endParaRPr>
          </a:p>
          <a:p>
            <a:pPr marL="111125">
              <a:lnSpc>
                <a:spcPct val="100000"/>
              </a:lnSpc>
              <a:spcBef>
                <a:spcPts val="35"/>
              </a:spcBef>
            </a:pPr>
            <a:r>
              <a:rPr sz="600" i="1" spc="-10" dirty="0">
                <a:solidFill>
                  <a:srgbClr val="FF0000"/>
                </a:solidFill>
                <a:latin typeface="Calibri"/>
                <a:cs typeface="Calibri"/>
              </a:rPr>
              <a:t>‹</a:t>
            </a:r>
            <a:r>
              <a:rPr sz="6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→</a:t>
            </a:r>
            <a:r>
              <a:rPr sz="1100" spc="-10" dirty="0">
                <a:latin typeface="Lucida Sans Unicode"/>
                <a:cs typeface="Lucida Sans Unicode"/>
              </a:rPr>
              <a:t>sort_values(ascending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b="1" spc="-10" dirty="0">
                <a:solidFill>
                  <a:srgbClr val="007F00"/>
                </a:solidFill>
                <a:latin typeface="Calibri"/>
                <a:cs typeface="Calibri"/>
              </a:rPr>
              <a:t>False</a:t>
            </a:r>
            <a:r>
              <a:rPr sz="1100" spc="-10" dirty="0">
                <a:latin typeface="Lucida Sans Unicode"/>
                <a:cs typeface="Lucida Sans Unicode"/>
              </a:rPr>
              <a:t>)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head(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15</a:t>
            </a:r>
            <a:r>
              <a:rPr sz="1100" spc="-10" dirty="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135"/>
              </a:spcBef>
            </a:pPr>
            <a:r>
              <a:rPr sz="1100" spc="90" dirty="0">
                <a:latin typeface="Lucida Sans Unicode"/>
                <a:cs typeface="Lucida Sans Unicode"/>
              </a:rPr>
              <a:t>plt</a:t>
            </a:r>
            <a:r>
              <a:rPr sz="1100" spc="9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90" dirty="0">
                <a:latin typeface="Lucida Sans Unicode"/>
                <a:cs typeface="Lucida Sans Unicode"/>
              </a:rPr>
              <a:t>figure()</a:t>
            </a:r>
            <a:endParaRPr sz="1100">
              <a:latin typeface="Lucida Sans Unicode"/>
              <a:cs typeface="Lucida Sans Unicode"/>
            </a:endParaRPr>
          </a:p>
          <a:p>
            <a:pPr marL="328295" marR="1581150">
              <a:lnSpc>
                <a:spcPct val="102600"/>
              </a:lnSpc>
            </a:pPr>
            <a:r>
              <a:rPr sz="1100" spc="80" dirty="0">
                <a:latin typeface="Lucida Sans Unicode"/>
                <a:cs typeface="Lucida Sans Unicode"/>
              </a:rPr>
              <a:t>plt</a:t>
            </a:r>
            <a:r>
              <a:rPr sz="1100" spc="8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80" dirty="0">
                <a:latin typeface="Lucida Sans Unicode"/>
                <a:cs typeface="Lucida Sans Unicode"/>
              </a:rPr>
              <a:t>barh(fi</a:t>
            </a:r>
            <a:r>
              <a:rPr sz="1100" spc="8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80" dirty="0">
                <a:latin typeface="Lucida Sans Unicode"/>
                <a:cs typeface="Lucida Sans Unicode"/>
              </a:rPr>
              <a:t>index[::</a:t>
            </a:r>
            <a:r>
              <a:rPr sz="1100" spc="80" dirty="0">
                <a:solidFill>
                  <a:srgbClr val="666666"/>
                </a:solidFill>
                <a:latin typeface="Lucida Sans Unicode"/>
                <a:cs typeface="Lucida Sans Unicode"/>
              </a:rPr>
              <a:t>-</a:t>
            </a:r>
            <a:r>
              <a:rPr sz="1100" spc="95" dirty="0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sz="1100" spc="95" dirty="0">
                <a:latin typeface="Lucida Sans Unicode"/>
                <a:cs typeface="Lucida Sans Unicode"/>
              </a:rPr>
              <a:t>],</a:t>
            </a:r>
            <a:r>
              <a:rPr sz="1100" spc="285" dirty="0">
                <a:latin typeface="Lucida Sans Unicode"/>
                <a:cs typeface="Lucida Sans Unicode"/>
              </a:rPr>
              <a:t> </a:t>
            </a:r>
            <a:r>
              <a:rPr sz="1100" spc="95" dirty="0">
                <a:latin typeface="Lucida Sans Unicode"/>
                <a:cs typeface="Lucida Sans Unicode"/>
              </a:rPr>
              <a:t>fi</a:t>
            </a:r>
            <a:r>
              <a:rPr sz="1100" spc="9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95" dirty="0">
                <a:latin typeface="Lucida Sans Unicode"/>
                <a:cs typeface="Lucida Sans Unicode"/>
              </a:rPr>
              <a:t>values[::</a:t>
            </a:r>
            <a:r>
              <a:rPr sz="1100" spc="95" dirty="0">
                <a:solidFill>
                  <a:srgbClr val="666666"/>
                </a:solidFill>
                <a:latin typeface="Lucida Sans Unicode"/>
                <a:cs typeface="Lucida Sans Unicode"/>
              </a:rPr>
              <a:t>-</a:t>
            </a:r>
            <a:r>
              <a:rPr sz="1100" spc="65" dirty="0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sz="1100" spc="65" dirty="0">
                <a:latin typeface="Lucida Sans Unicode"/>
                <a:cs typeface="Lucida Sans Unicode"/>
              </a:rPr>
              <a:t>]) </a:t>
            </a:r>
            <a:r>
              <a:rPr sz="1100" spc="50" dirty="0">
                <a:latin typeface="Lucida Sans Unicode"/>
                <a:cs typeface="Lucida Sans Unicode"/>
              </a:rPr>
              <a:t>plt</a:t>
            </a:r>
            <a:r>
              <a:rPr sz="1100" spc="5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50" dirty="0">
                <a:latin typeface="Lucida Sans Unicode"/>
                <a:cs typeface="Lucida Sans Unicode"/>
              </a:rPr>
              <a:t>title(</a:t>
            </a:r>
            <a:r>
              <a:rPr sz="1100" spc="50" dirty="0">
                <a:solidFill>
                  <a:srgbClr val="BA2121"/>
                </a:solidFill>
                <a:latin typeface="Lucida Sans Unicode"/>
                <a:cs typeface="Lucida Sans Unicode"/>
              </a:rPr>
              <a:t>'Random</a:t>
            </a:r>
            <a:r>
              <a:rPr sz="1100" spc="15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solidFill>
                  <a:srgbClr val="BA2121"/>
                </a:solidFill>
                <a:latin typeface="Lucida Sans Unicode"/>
                <a:cs typeface="Lucida Sans Unicode"/>
              </a:rPr>
              <a:t>Forest</a:t>
            </a:r>
            <a:r>
              <a:rPr sz="1100" spc="19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-530" dirty="0">
                <a:solidFill>
                  <a:srgbClr val="BA2121"/>
                </a:solidFill>
                <a:latin typeface="Lucida Sans Unicode"/>
                <a:cs typeface="Lucida Sans Unicode"/>
              </a:rPr>
              <a:t>—</a:t>
            </a:r>
            <a:r>
              <a:rPr sz="1100" spc="22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-55" dirty="0">
                <a:solidFill>
                  <a:srgbClr val="BA2121"/>
                </a:solidFill>
                <a:latin typeface="Lucida Sans Unicode"/>
                <a:cs typeface="Lucida Sans Unicode"/>
              </a:rPr>
              <a:t>Top</a:t>
            </a:r>
            <a:r>
              <a:rPr sz="1100" spc="18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-40" dirty="0">
                <a:solidFill>
                  <a:srgbClr val="BA2121"/>
                </a:solidFill>
                <a:latin typeface="Lucida Sans Unicode"/>
                <a:cs typeface="Lucida Sans Unicode"/>
              </a:rPr>
              <a:t>15</a:t>
            </a:r>
            <a:r>
              <a:rPr sz="1100" spc="19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solidFill>
                  <a:srgbClr val="BA2121"/>
                </a:solidFill>
                <a:latin typeface="Lucida Sans Unicode"/>
                <a:cs typeface="Lucida Sans Unicode"/>
              </a:rPr>
              <a:t>Feature</a:t>
            </a:r>
            <a:r>
              <a:rPr sz="1100" spc="19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-10" dirty="0">
                <a:solidFill>
                  <a:srgbClr val="BA2121"/>
                </a:solidFill>
                <a:latin typeface="Lucida Sans Unicode"/>
                <a:cs typeface="Lucida Sans Unicode"/>
              </a:rPr>
              <a:t>Importances'</a:t>
            </a:r>
            <a:r>
              <a:rPr sz="1100" spc="-10" dirty="0">
                <a:latin typeface="Lucida Sans Unicode"/>
                <a:cs typeface="Lucida Sans Unicode"/>
              </a:rPr>
              <a:t>) </a:t>
            </a:r>
            <a:r>
              <a:rPr sz="1100" spc="65" dirty="0">
                <a:latin typeface="Lucida Sans Unicode"/>
                <a:cs typeface="Lucida Sans Unicode"/>
              </a:rPr>
              <a:t>plt</a:t>
            </a:r>
            <a:r>
              <a:rPr sz="1100" spc="6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65" dirty="0">
                <a:latin typeface="Lucida Sans Unicode"/>
                <a:cs typeface="Lucida Sans Unicode"/>
              </a:rPr>
              <a:t>tight_layout()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sz="1100" spc="-10" dirty="0">
                <a:latin typeface="Lucida Sans Unicode"/>
                <a:cs typeface="Lucida Sans Unicode"/>
              </a:rPr>
              <a:t>plt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show()</a:t>
            </a:r>
            <a:endParaRPr sz="1100">
              <a:latin typeface="Lucida Sans Unicode"/>
              <a:cs typeface="Lucida Sans Unicode"/>
            </a:endParaRPr>
          </a:p>
          <a:p>
            <a:pPr marL="328295" marR="853440" indent="-291465">
              <a:lnSpc>
                <a:spcPct val="102600"/>
              </a:lnSpc>
              <a:spcBef>
                <a:spcPts val="1355"/>
              </a:spcBef>
            </a:pPr>
            <a:r>
              <a:rPr sz="1100" b="1" spc="204" dirty="0">
                <a:solidFill>
                  <a:srgbClr val="007F00"/>
                </a:solidFill>
                <a:latin typeface="Calibri"/>
                <a:cs typeface="Calibri"/>
              </a:rPr>
              <a:t>elif</a:t>
            </a:r>
            <a:r>
              <a:rPr sz="1100" b="1" spc="130" dirty="0">
                <a:solidFill>
                  <a:srgbClr val="007F00"/>
                </a:solidFill>
                <a:latin typeface="Calibri"/>
                <a:cs typeface="Calibri"/>
              </a:rPr>
              <a:t>  </a:t>
            </a:r>
            <a:r>
              <a:rPr sz="1100" spc="40" dirty="0">
                <a:solidFill>
                  <a:srgbClr val="007F00"/>
                </a:solidFill>
                <a:latin typeface="Lucida Sans Unicode"/>
                <a:cs typeface="Lucida Sans Unicode"/>
              </a:rPr>
              <a:t>isinstance</a:t>
            </a:r>
            <a:r>
              <a:rPr sz="1100" spc="40" dirty="0">
                <a:latin typeface="Lucida Sans Unicode"/>
                <a:cs typeface="Lucida Sans Unicode"/>
              </a:rPr>
              <a:t>(best_est</a:t>
            </a:r>
            <a:r>
              <a:rPr sz="1100" spc="4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40" dirty="0">
                <a:latin typeface="Lucida Sans Unicode"/>
                <a:cs typeface="Lucida Sans Unicode"/>
              </a:rPr>
              <a:t>named_steps</a:t>
            </a:r>
            <a:r>
              <a:rPr sz="1100" spc="4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40" dirty="0">
                <a:latin typeface="Lucida Sans Unicode"/>
                <a:cs typeface="Lucida Sans Unicode"/>
              </a:rPr>
              <a:t>get(</a:t>
            </a:r>
            <a:r>
              <a:rPr sz="1100" spc="40" dirty="0">
                <a:solidFill>
                  <a:srgbClr val="BA2121"/>
                </a:solidFill>
                <a:latin typeface="Lucida Sans Unicode"/>
                <a:cs typeface="Lucida Sans Unicode"/>
              </a:rPr>
              <a:t>'clf'</a:t>
            </a:r>
            <a:r>
              <a:rPr sz="1100" spc="40" dirty="0">
                <a:latin typeface="Lucida Sans Unicode"/>
                <a:cs typeface="Lucida Sans Unicode"/>
              </a:rPr>
              <a:t>),</a:t>
            </a:r>
            <a:r>
              <a:rPr sz="1100" spc="41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LogisticRegression):</a:t>
            </a:r>
            <a:r>
              <a:rPr sz="1100" dirty="0">
                <a:latin typeface="Lucida Sans Unicode"/>
                <a:cs typeface="Lucida Sans Unicode"/>
              </a:rPr>
              <a:t> coefs</a:t>
            </a:r>
            <a:r>
              <a:rPr sz="1100" spc="320" dirty="0">
                <a:latin typeface="Lucida Sans Unicode"/>
                <a:cs typeface="Lucida Sans Unicode"/>
              </a:rPr>
              <a:t> 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320" dirty="0">
                <a:solidFill>
                  <a:srgbClr val="666666"/>
                </a:solidFill>
                <a:latin typeface="Lucida Sans Unicode"/>
                <a:cs typeface="Lucida Sans Unicode"/>
              </a:rPr>
              <a:t>  </a:t>
            </a:r>
            <a:r>
              <a:rPr sz="1100" spc="-10" dirty="0">
                <a:latin typeface="Lucida Sans Unicode"/>
                <a:cs typeface="Lucida Sans Unicode"/>
              </a:rPr>
              <a:t>np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abs(best_est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named_steps[</a:t>
            </a:r>
            <a:r>
              <a:rPr sz="1100" spc="-10" dirty="0">
                <a:solidFill>
                  <a:srgbClr val="BA2121"/>
                </a:solidFill>
                <a:latin typeface="Lucida Sans Unicode"/>
                <a:cs typeface="Lucida Sans Unicode"/>
              </a:rPr>
              <a:t>'clf'</a:t>
            </a:r>
            <a:r>
              <a:rPr sz="1100" spc="-10" dirty="0">
                <a:latin typeface="Lucida Sans Unicode"/>
                <a:cs typeface="Lucida Sans Unicode"/>
              </a:rPr>
              <a:t>]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coef_[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0</a:t>
            </a:r>
            <a:r>
              <a:rPr sz="1100" spc="-10" dirty="0">
                <a:latin typeface="Lucida Sans Unicode"/>
                <a:cs typeface="Lucida Sans Unicode"/>
              </a:rPr>
              <a:t>])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sz="1100" spc="65" dirty="0">
                <a:latin typeface="Lucida Sans Unicode"/>
                <a:cs typeface="Lucida Sans Unicode"/>
              </a:rPr>
              <a:t>sr</a:t>
            </a:r>
            <a:r>
              <a:rPr sz="1100" spc="409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409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45" dirty="0">
                <a:latin typeface="Lucida Sans Unicode"/>
                <a:cs typeface="Lucida Sans Unicode"/>
              </a:rPr>
              <a:t>pd</a:t>
            </a:r>
            <a:r>
              <a:rPr sz="1100" spc="4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45" dirty="0">
                <a:latin typeface="Lucida Sans Unicode"/>
                <a:cs typeface="Lucida Sans Unicode"/>
              </a:rPr>
              <a:t>Series(coefs,</a:t>
            </a:r>
            <a:r>
              <a:rPr sz="1100" spc="409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index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-10" dirty="0">
                <a:latin typeface="Lucida Sans Unicode"/>
                <a:cs typeface="Lucida Sans Unicode"/>
              </a:rPr>
              <a:t>X_train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columns)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sort_values(ascending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b="1" spc="-10" dirty="0">
                <a:solidFill>
                  <a:srgbClr val="007F00"/>
                </a:solidFill>
                <a:latin typeface="Calibri"/>
                <a:cs typeface="Calibri"/>
              </a:rPr>
              <a:t>False</a:t>
            </a:r>
            <a:r>
              <a:rPr sz="1100" spc="-10" dirty="0">
                <a:latin typeface="Lucida Sans Unicode"/>
                <a:cs typeface="Lucida Sans Unicode"/>
              </a:rPr>
              <a:t>)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endParaRPr sz="1100">
              <a:latin typeface="Lucida Sans Unicode"/>
              <a:cs typeface="Lucida Sans Unicode"/>
            </a:endParaRPr>
          </a:p>
          <a:p>
            <a:pPr marL="111125">
              <a:lnSpc>
                <a:spcPct val="100000"/>
              </a:lnSpc>
              <a:spcBef>
                <a:spcPts val="35"/>
              </a:spcBef>
            </a:pPr>
            <a:r>
              <a:rPr sz="600" i="1" spc="-10" dirty="0">
                <a:solidFill>
                  <a:srgbClr val="FF0000"/>
                </a:solidFill>
                <a:latin typeface="Calibri"/>
                <a:cs typeface="Calibri"/>
              </a:rPr>
              <a:t>‹</a:t>
            </a:r>
            <a:r>
              <a:rPr sz="6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→</a:t>
            </a:r>
            <a:r>
              <a:rPr sz="1100" spc="-10" dirty="0">
                <a:latin typeface="Lucida Sans Unicode"/>
                <a:cs typeface="Lucida Sans Unicode"/>
              </a:rPr>
              <a:t>head(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15</a:t>
            </a:r>
            <a:r>
              <a:rPr sz="1100" spc="-10" dirty="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135"/>
              </a:spcBef>
            </a:pPr>
            <a:r>
              <a:rPr sz="1100" spc="90" dirty="0">
                <a:latin typeface="Lucida Sans Unicode"/>
                <a:cs typeface="Lucida Sans Unicode"/>
              </a:rPr>
              <a:t>plt</a:t>
            </a:r>
            <a:r>
              <a:rPr sz="1100" spc="9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90" dirty="0">
                <a:latin typeface="Lucida Sans Unicode"/>
                <a:cs typeface="Lucida Sans Unicode"/>
              </a:rPr>
              <a:t>figure()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sz="1100" spc="65" dirty="0">
                <a:latin typeface="Lucida Sans Unicode"/>
                <a:cs typeface="Lucida Sans Unicode"/>
              </a:rPr>
              <a:t>plt</a:t>
            </a:r>
            <a:r>
              <a:rPr sz="1100" spc="6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65" dirty="0">
                <a:latin typeface="Lucida Sans Unicode"/>
                <a:cs typeface="Lucida Sans Unicode"/>
              </a:rPr>
              <a:t>barh(sr</a:t>
            </a:r>
            <a:r>
              <a:rPr sz="1100" spc="6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65" dirty="0">
                <a:latin typeface="Lucida Sans Unicode"/>
                <a:cs typeface="Lucida Sans Unicode"/>
              </a:rPr>
              <a:t>index[::</a:t>
            </a:r>
            <a:r>
              <a:rPr sz="1100" spc="65" dirty="0">
                <a:solidFill>
                  <a:srgbClr val="666666"/>
                </a:solidFill>
                <a:latin typeface="Lucida Sans Unicode"/>
                <a:cs typeface="Lucida Sans Unicode"/>
              </a:rPr>
              <a:t>-</a:t>
            </a:r>
            <a:r>
              <a:rPr sz="1100" spc="95" dirty="0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sz="1100" spc="95" dirty="0">
                <a:latin typeface="Lucida Sans Unicode"/>
                <a:cs typeface="Lucida Sans Unicode"/>
              </a:rPr>
              <a:t>],</a:t>
            </a:r>
            <a:r>
              <a:rPr sz="1100" spc="265" dirty="0">
                <a:latin typeface="Lucida Sans Unicode"/>
                <a:cs typeface="Lucida Sans Unicode"/>
              </a:rPr>
              <a:t> </a:t>
            </a:r>
            <a:r>
              <a:rPr sz="1100" spc="75" dirty="0">
                <a:latin typeface="Lucida Sans Unicode"/>
                <a:cs typeface="Lucida Sans Unicode"/>
              </a:rPr>
              <a:t>sr</a:t>
            </a:r>
            <a:r>
              <a:rPr sz="1100" spc="7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75" dirty="0">
                <a:latin typeface="Lucida Sans Unicode"/>
                <a:cs typeface="Lucida Sans Unicode"/>
              </a:rPr>
              <a:t>values[::</a:t>
            </a:r>
            <a:r>
              <a:rPr sz="1100" spc="75" dirty="0">
                <a:solidFill>
                  <a:srgbClr val="666666"/>
                </a:solidFill>
                <a:latin typeface="Lucida Sans Unicode"/>
                <a:cs typeface="Lucida Sans Unicode"/>
              </a:rPr>
              <a:t>-</a:t>
            </a:r>
            <a:r>
              <a:rPr sz="1100" spc="65" dirty="0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sz="1100" spc="65" dirty="0">
                <a:latin typeface="Lucida Sans Unicode"/>
                <a:cs typeface="Lucida Sans Unicode"/>
              </a:rPr>
              <a:t>])</a:t>
            </a:r>
            <a:endParaRPr sz="1100">
              <a:latin typeface="Lucida Sans Unicode"/>
              <a:cs typeface="Lucida Sans Unicode"/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32638" y="9418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898"/>
    </mc:Choice>
    <mc:Fallback>
      <p:transition spd="slow" advTm="278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27052" y="914368"/>
            <a:ext cx="5918835" cy="2508885"/>
          </a:xfrm>
          <a:prstGeom prst="rect">
            <a:avLst/>
          </a:prstGeom>
          <a:solidFill>
            <a:srgbClr val="F7F7F7"/>
          </a:solidFill>
        </p:spPr>
        <p:txBody>
          <a:bodyPr vert="horz" wrap="square" lIns="0" tIns="12065" rIns="0" bIns="0" rtlCol="0">
            <a:spAutoFit/>
          </a:bodyPr>
          <a:lstStyle/>
          <a:p>
            <a:pPr marL="328295" marR="1508125">
              <a:lnSpc>
                <a:spcPct val="102600"/>
              </a:lnSpc>
              <a:spcBef>
                <a:spcPts val="95"/>
              </a:spcBef>
            </a:pPr>
            <a:r>
              <a:rPr sz="1100" spc="120" dirty="0">
                <a:latin typeface="Lucida Sans Unicode"/>
                <a:cs typeface="Lucida Sans Unicode"/>
              </a:rPr>
              <a:t>plt</a:t>
            </a:r>
            <a:r>
              <a:rPr sz="1100" spc="12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120" dirty="0">
                <a:latin typeface="Lucida Sans Unicode"/>
                <a:cs typeface="Lucida Sans Unicode"/>
              </a:rPr>
              <a:t>title(</a:t>
            </a:r>
            <a:r>
              <a:rPr sz="1100" spc="120" dirty="0">
                <a:solidFill>
                  <a:srgbClr val="BA2121"/>
                </a:solidFill>
                <a:latin typeface="Lucida Sans Unicode"/>
                <a:cs typeface="Lucida Sans Unicode"/>
              </a:rPr>
              <a:t>'Logistic</a:t>
            </a:r>
            <a:r>
              <a:rPr sz="1100" spc="2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solidFill>
                  <a:srgbClr val="BA2121"/>
                </a:solidFill>
                <a:latin typeface="Lucida Sans Unicode"/>
                <a:cs typeface="Lucida Sans Unicode"/>
              </a:rPr>
              <a:t>Regression</a:t>
            </a:r>
            <a:r>
              <a:rPr sz="1100" spc="10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-530" dirty="0">
                <a:solidFill>
                  <a:srgbClr val="BA2121"/>
                </a:solidFill>
                <a:latin typeface="Lucida Sans Unicode"/>
                <a:cs typeface="Lucida Sans Unicode"/>
              </a:rPr>
              <a:t>—</a:t>
            </a:r>
            <a:r>
              <a:rPr sz="1100" spc="22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-55" dirty="0">
                <a:solidFill>
                  <a:srgbClr val="BA2121"/>
                </a:solidFill>
                <a:latin typeface="Lucida Sans Unicode"/>
                <a:cs typeface="Lucida Sans Unicode"/>
              </a:rPr>
              <a:t>Top</a:t>
            </a:r>
            <a:r>
              <a:rPr sz="1100" spc="114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-40" dirty="0">
                <a:solidFill>
                  <a:srgbClr val="BA2121"/>
                </a:solidFill>
                <a:latin typeface="Lucida Sans Unicode"/>
                <a:cs typeface="Lucida Sans Unicode"/>
              </a:rPr>
              <a:t>15</a:t>
            </a:r>
            <a:r>
              <a:rPr sz="1100" spc="12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75" dirty="0">
                <a:solidFill>
                  <a:srgbClr val="BA2121"/>
                </a:solidFill>
                <a:latin typeface="Lucida Sans Unicode"/>
                <a:cs typeface="Lucida Sans Unicode"/>
              </a:rPr>
              <a:t>|Coefficients|'</a:t>
            </a:r>
            <a:r>
              <a:rPr sz="1100" spc="75" dirty="0">
                <a:latin typeface="Lucida Sans Unicode"/>
                <a:cs typeface="Lucida Sans Unicode"/>
              </a:rPr>
              <a:t>) </a:t>
            </a:r>
            <a:r>
              <a:rPr sz="1100" spc="65" dirty="0">
                <a:latin typeface="Lucida Sans Unicode"/>
                <a:cs typeface="Lucida Sans Unicode"/>
              </a:rPr>
              <a:t>plt</a:t>
            </a:r>
            <a:r>
              <a:rPr sz="1100" spc="6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65" dirty="0">
                <a:latin typeface="Lucida Sans Unicode"/>
                <a:cs typeface="Lucida Sans Unicode"/>
              </a:rPr>
              <a:t>tight_layout()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sz="1100" spc="-10" dirty="0">
                <a:latin typeface="Lucida Sans Unicode"/>
                <a:cs typeface="Lucida Sans Unicode"/>
              </a:rPr>
              <a:t>plt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show()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sz="1100" b="1" spc="125" dirty="0">
                <a:solidFill>
                  <a:srgbClr val="007F00"/>
                </a:solidFill>
                <a:latin typeface="Calibri"/>
                <a:cs typeface="Calibri"/>
              </a:rPr>
              <a:t>else</a:t>
            </a:r>
            <a:r>
              <a:rPr sz="1100" spc="125" dirty="0">
                <a:latin typeface="Lucida Sans Unicode"/>
                <a:cs typeface="Lucida Sans Unicode"/>
              </a:rPr>
              <a:t>: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1390"/>
              </a:spcBef>
            </a:pPr>
            <a:r>
              <a:rPr sz="1100" spc="-80" dirty="0">
                <a:latin typeface="Lucida Sans Unicode"/>
                <a:cs typeface="Lucida Sans Unicode"/>
              </a:rPr>
              <a:t>perm</a:t>
            </a:r>
            <a:r>
              <a:rPr sz="1100" spc="17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permutation_importance(best_est,</a:t>
            </a:r>
            <a:r>
              <a:rPr sz="1100" spc="195" dirty="0">
                <a:latin typeface="Lucida Sans Unicode"/>
                <a:cs typeface="Lucida Sans Unicode"/>
              </a:rPr>
              <a:t> </a:t>
            </a:r>
            <a:r>
              <a:rPr sz="1100" spc="55" dirty="0">
                <a:latin typeface="Lucida Sans Unicode"/>
                <a:cs typeface="Lucida Sans Unicode"/>
              </a:rPr>
              <a:t>X_test,</a:t>
            </a:r>
            <a:r>
              <a:rPr sz="1100" spc="200" dirty="0">
                <a:latin typeface="Lucida Sans Unicode"/>
                <a:cs typeface="Lucida Sans Unicode"/>
              </a:rPr>
              <a:t> </a:t>
            </a:r>
            <a:r>
              <a:rPr sz="1100" spc="70" dirty="0">
                <a:latin typeface="Lucida Sans Unicode"/>
                <a:cs typeface="Lucida Sans Unicode"/>
              </a:rPr>
              <a:t>y_test,</a:t>
            </a:r>
            <a:r>
              <a:rPr sz="1100" spc="20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n_repeats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=10</a:t>
            </a:r>
            <a:r>
              <a:rPr sz="1100" spc="-10" dirty="0">
                <a:latin typeface="Lucida Sans Unicode"/>
                <a:cs typeface="Lucida Sans Unicode"/>
              </a:rPr>
              <a:t>,</a:t>
            </a:r>
            <a:r>
              <a:rPr sz="1100" spc="-10" dirty="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11125">
              <a:lnSpc>
                <a:spcPct val="100000"/>
              </a:lnSpc>
              <a:spcBef>
                <a:spcPts val="35"/>
              </a:spcBef>
            </a:pPr>
            <a:r>
              <a:rPr sz="600" i="1" spc="-60" dirty="0">
                <a:solidFill>
                  <a:srgbClr val="FF0000"/>
                </a:solidFill>
                <a:latin typeface="Calibri"/>
                <a:cs typeface="Calibri"/>
              </a:rPr>
              <a:t>‹</a:t>
            </a:r>
            <a:r>
              <a:rPr sz="600" i="1" spc="-60" dirty="0">
                <a:solidFill>
                  <a:srgbClr val="FF0000"/>
                </a:solidFill>
                <a:latin typeface="Times New Roman"/>
                <a:cs typeface="Times New Roman"/>
              </a:rPr>
              <a:t>→</a:t>
            </a:r>
            <a:r>
              <a:rPr sz="1100" spc="-60" dirty="0">
                <a:latin typeface="Lucida Sans Unicode"/>
                <a:cs typeface="Lucida Sans Unicode"/>
              </a:rPr>
              <a:t>random_state</a:t>
            </a:r>
            <a:r>
              <a:rPr sz="1100" spc="-6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-60" dirty="0">
                <a:latin typeface="Lucida Sans Unicode"/>
                <a:cs typeface="Lucida Sans Unicode"/>
              </a:rPr>
              <a:t>RANDOM_STATE)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135"/>
              </a:spcBef>
            </a:pPr>
            <a:r>
              <a:rPr sz="1100" spc="65" dirty="0">
                <a:latin typeface="Lucida Sans Unicode"/>
                <a:cs typeface="Lucida Sans Unicode"/>
              </a:rPr>
              <a:t>sr</a:t>
            </a:r>
            <a:r>
              <a:rPr sz="1100" spc="265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6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-20" dirty="0">
                <a:latin typeface="Lucida Sans Unicode"/>
                <a:cs typeface="Lucida Sans Unicode"/>
              </a:rPr>
              <a:t>pd</a:t>
            </a:r>
            <a:r>
              <a:rPr sz="1100" spc="-2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20" dirty="0">
                <a:latin typeface="Lucida Sans Unicode"/>
                <a:cs typeface="Lucida Sans Unicode"/>
              </a:rPr>
              <a:t>Series(perm</a:t>
            </a:r>
            <a:r>
              <a:rPr sz="1100" spc="-2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20" dirty="0">
                <a:latin typeface="Lucida Sans Unicode"/>
                <a:cs typeface="Lucida Sans Unicode"/>
              </a:rPr>
              <a:t>importances_mean,</a:t>
            </a:r>
            <a:r>
              <a:rPr sz="1100" spc="26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index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-10" dirty="0">
                <a:latin typeface="Lucida Sans Unicode"/>
                <a:cs typeface="Lucida Sans Unicode"/>
              </a:rPr>
              <a:t>X_test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columns)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endParaRPr sz="1100">
              <a:latin typeface="Lucida Sans Unicode"/>
              <a:cs typeface="Lucida Sans Unicode"/>
            </a:endParaRPr>
          </a:p>
          <a:p>
            <a:pPr marL="111125">
              <a:lnSpc>
                <a:spcPct val="100000"/>
              </a:lnSpc>
              <a:spcBef>
                <a:spcPts val="35"/>
              </a:spcBef>
            </a:pPr>
            <a:r>
              <a:rPr sz="600" i="1" spc="-10" dirty="0">
                <a:solidFill>
                  <a:srgbClr val="FF0000"/>
                </a:solidFill>
                <a:latin typeface="Calibri"/>
                <a:cs typeface="Calibri"/>
              </a:rPr>
              <a:t>‹</a:t>
            </a:r>
            <a:r>
              <a:rPr sz="600" i="1" spc="-10" dirty="0">
                <a:solidFill>
                  <a:srgbClr val="FF0000"/>
                </a:solidFill>
                <a:latin typeface="Times New Roman"/>
                <a:cs typeface="Times New Roman"/>
              </a:rPr>
              <a:t>→</a:t>
            </a:r>
            <a:r>
              <a:rPr sz="1100" spc="-10" dirty="0">
                <a:latin typeface="Lucida Sans Unicode"/>
                <a:cs typeface="Lucida Sans Unicode"/>
              </a:rPr>
              <a:t>sort_values(ascending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b="1" spc="-10" dirty="0">
                <a:solidFill>
                  <a:srgbClr val="007F00"/>
                </a:solidFill>
                <a:latin typeface="Calibri"/>
                <a:cs typeface="Calibri"/>
              </a:rPr>
              <a:t>False</a:t>
            </a:r>
            <a:r>
              <a:rPr sz="1100" spc="-10" dirty="0">
                <a:latin typeface="Lucida Sans Unicode"/>
                <a:cs typeface="Lucida Sans Unicode"/>
              </a:rPr>
              <a:t>)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head(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15</a:t>
            </a:r>
            <a:r>
              <a:rPr sz="1100" spc="-10" dirty="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135"/>
              </a:spcBef>
            </a:pPr>
            <a:r>
              <a:rPr sz="1100" spc="90" dirty="0">
                <a:latin typeface="Lucida Sans Unicode"/>
                <a:cs typeface="Lucida Sans Unicode"/>
              </a:rPr>
              <a:t>plt</a:t>
            </a:r>
            <a:r>
              <a:rPr sz="1100" spc="9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90" dirty="0">
                <a:latin typeface="Lucida Sans Unicode"/>
                <a:cs typeface="Lucida Sans Unicode"/>
              </a:rPr>
              <a:t>figure()</a:t>
            </a:r>
            <a:endParaRPr sz="1100">
              <a:latin typeface="Lucida Sans Unicode"/>
              <a:cs typeface="Lucida Sans Unicode"/>
            </a:endParaRPr>
          </a:p>
          <a:p>
            <a:pPr marL="328295" marR="1290320">
              <a:lnSpc>
                <a:spcPct val="102600"/>
              </a:lnSpc>
            </a:pPr>
            <a:r>
              <a:rPr sz="1100" spc="65" dirty="0">
                <a:latin typeface="Lucida Sans Unicode"/>
                <a:cs typeface="Lucida Sans Unicode"/>
              </a:rPr>
              <a:t>plt</a:t>
            </a:r>
            <a:r>
              <a:rPr sz="1100" spc="6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65" dirty="0">
                <a:latin typeface="Lucida Sans Unicode"/>
                <a:cs typeface="Lucida Sans Unicode"/>
              </a:rPr>
              <a:t>barh(sr</a:t>
            </a:r>
            <a:r>
              <a:rPr sz="1100" spc="6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65" dirty="0">
                <a:latin typeface="Lucida Sans Unicode"/>
                <a:cs typeface="Lucida Sans Unicode"/>
              </a:rPr>
              <a:t>index[::</a:t>
            </a:r>
            <a:r>
              <a:rPr sz="1100" spc="65" dirty="0">
                <a:solidFill>
                  <a:srgbClr val="666666"/>
                </a:solidFill>
                <a:latin typeface="Lucida Sans Unicode"/>
                <a:cs typeface="Lucida Sans Unicode"/>
              </a:rPr>
              <a:t>-</a:t>
            </a:r>
            <a:r>
              <a:rPr sz="1100" spc="95" dirty="0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sz="1100" spc="95" dirty="0">
                <a:latin typeface="Lucida Sans Unicode"/>
                <a:cs typeface="Lucida Sans Unicode"/>
              </a:rPr>
              <a:t>],</a:t>
            </a:r>
            <a:r>
              <a:rPr sz="1100" spc="265" dirty="0">
                <a:latin typeface="Lucida Sans Unicode"/>
                <a:cs typeface="Lucida Sans Unicode"/>
              </a:rPr>
              <a:t> </a:t>
            </a:r>
            <a:r>
              <a:rPr sz="1100" spc="75" dirty="0">
                <a:latin typeface="Lucida Sans Unicode"/>
                <a:cs typeface="Lucida Sans Unicode"/>
              </a:rPr>
              <a:t>sr</a:t>
            </a:r>
            <a:r>
              <a:rPr sz="1100" spc="7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75" dirty="0">
                <a:latin typeface="Lucida Sans Unicode"/>
                <a:cs typeface="Lucida Sans Unicode"/>
              </a:rPr>
              <a:t>values[::</a:t>
            </a:r>
            <a:r>
              <a:rPr sz="1100" spc="75" dirty="0">
                <a:solidFill>
                  <a:srgbClr val="666666"/>
                </a:solidFill>
                <a:latin typeface="Lucida Sans Unicode"/>
                <a:cs typeface="Lucida Sans Unicode"/>
              </a:rPr>
              <a:t>-</a:t>
            </a:r>
            <a:r>
              <a:rPr sz="1100" spc="65" dirty="0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sz="1100" spc="65" dirty="0">
                <a:latin typeface="Lucida Sans Unicode"/>
                <a:cs typeface="Lucida Sans Unicode"/>
              </a:rPr>
              <a:t>]) </a:t>
            </a:r>
            <a:r>
              <a:rPr sz="1100" spc="75" dirty="0">
                <a:latin typeface="Lucida Sans Unicode"/>
                <a:cs typeface="Lucida Sans Unicode"/>
              </a:rPr>
              <a:t>plt</a:t>
            </a:r>
            <a:r>
              <a:rPr sz="1100" spc="7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75" dirty="0">
                <a:latin typeface="Lucida Sans Unicode"/>
                <a:cs typeface="Lucida Sans Unicode"/>
              </a:rPr>
              <a:t>title(</a:t>
            </a:r>
            <a:r>
              <a:rPr sz="1100" spc="75" dirty="0">
                <a:solidFill>
                  <a:srgbClr val="BA2121"/>
                </a:solidFill>
                <a:latin typeface="Lucida Sans Unicode"/>
                <a:cs typeface="Lucida Sans Unicode"/>
              </a:rPr>
              <a:t>f'</a:t>
            </a:r>
            <a:r>
              <a:rPr sz="1100" b="1" spc="75" dirty="0">
                <a:solidFill>
                  <a:srgbClr val="BA6687"/>
                </a:solidFill>
                <a:latin typeface="Calibri"/>
                <a:cs typeface="Calibri"/>
              </a:rPr>
              <a:t>{</a:t>
            </a:r>
            <a:r>
              <a:rPr sz="1100" spc="75" dirty="0">
                <a:latin typeface="Lucida Sans Unicode"/>
                <a:cs typeface="Lucida Sans Unicode"/>
              </a:rPr>
              <a:t>best_name</a:t>
            </a:r>
            <a:r>
              <a:rPr sz="1100" b="1" spc="75" dirty="0">
                <a:solidFill>
                  <a:srgbClr val="BA6687"/>
                </a:solidFill>
                <a:latin typeface="Calibri"/>
                <a:cs typeface="Calibri"/>
              </a:rPr>
              <a:t>}</a:t>
            </a:r>
            <a:r>
              <a:rPr sz="1100" b="1" spc="175" dirty="0">
                <a:solidFill>
                  <a:srgbClr val="BA6687"/>
                </a:solidFill>
                <a:latin typeface="Calibri"/>
                <a:cs typeface="Calibri"/>
              </a:rPr>
              <a:t> </a:t>
            </a:r>
            <a:r>
              <a:rPr sz="1100" spc="-530" dirty="0">
                <a:solidFill>
                  <a:srgbClr val="BA2121"/>
                </a:solidFill>
                <a:latin typeface="Lucida Sans Unicode"/>
                <a:cs typeface="Lucida Sans Unicode"/>
              </a:rPr>
              <a:t>—</a:t>
            </a:r>
            <a:r>
              <a:rPr sz="1100" spc="22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-10" dirty="0">
                <a:solidFill>
                  <a:srgbClr val="BA2121"/>
                </a:solidFill>
                <a:latin typeface="Lucida Sans Unicode"/>
                <a:cs typeface="Lucida Sans Unicode"/>
              </a:rPr>
              <a:t>Permutation</a:t>
            </a:r>
            <a:r>
              <a:rPr sz="1100" spc="15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-25" dirty="0">
                <a:solidFill>
                  <a:srgbClr val="BA2121"/>
                </a:solidFill>
                <a:latin typeface="Lucida Sans Unicode"/>
                <a:cs typeface="Lucida Sans Unicode"/>
              </a:rPr>
              <a:t>Importance</a:t>
            </a:r>
            <a:r>
              <a:rPr sz="1100" spc="15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solidFill>
                  <a:srgbClr val="BA2121"/>
                </a:solidFill>
                <a:latin typeface="Lucida Sans Unicode"/>
                <a:cs typeface="Lucida Sans Unicode"/>
              </a:rPr>
              <a:t>(Top</a:t>
            </a:r>
            <a:r>
              <a:rPr sz="1100" spc="15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75" dirty="0">
                <a:solidFill>
                  <a:srgbClr val="BA2121"/>
                </a:solidFill>
                <a:latin typeface="Lucida Sans Unicode"/>
                <a:cs typeface="Lucida Sans Unicode"/>
              </a:rPr>
              <a:t>15)'</a:t>
            </a:r>
            <a:r>
              <a:rPr sz="1100" spc="75" dirty="0">
                <a:latin typeface="Lucida Sans Unicode"/>
                <a:cs typeface="Lucida Sans Unicode"/>
              </a:rPr>
              <a:t>) </a:t>
            </a:r>
            <a:r>
              <a:rPr sz="1100" spc="65" dirty="0">
                <a:latin typeface="Lucida Sans Unicode"/>
                <a:cs typeface="Lucida Sans Unicode"/>
              </a:rPr>
              <a:t>plt</a:t>
            </a:r>
            <a:r>
              <a:rPr sz="1100" spc="6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65" dirty="0">
                <a:latin typeface="Lucida Sans Unicode"/>
                <a:cs typeface="Lucida Sans Unicode"/>
              </a:rPr>
              <a:t>tight_layout()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sz="1100" spc="-10" dirty="0">
                <a:latin typeface="Lucida Sans Unicode"/>
                <a:cs typeface="Lucida Sans Unicode"/>
              </a:rPr>
              <a:t>plt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show()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01700" y="3542232"/>
            <a:ext cx="308038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latin typeface="Lucida Sans Unicode"/>
                <a:cs typeface="Lucida Sans Unicode"/>
              </a:rPr>
              <a:t>Best</a:t>
            </a:r>
            <a:r>
              <a:rPr sz="1100" spc="145" dirty="0">
                <a:latin typeface="Lucida Sans Unicode"/>
                <a:cs typeface="Lucida Sans Unicode"/>
              </a:rPr>
              <a:t> </a:t>
            </a:r>
            <a:r>
              <a:rPr sz="1100" spc="-60" dirty="0">
                <a:latin typeface="Lucida Sans Unicode"/>
                <a:cs typeface="Lucida Sans Unicode"/>
              </a:rPr>
              <a:t>model</a:t>
            </a:r>
            <a:r>
              <a:rPr sz="1100" spc="150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by</a:t>
            </a:r>
            <a:r>
              <a:rPr sz="1100" spc="150" dirty="0">
                <a:latin typeface="Lucida Sans Unicode"/>
                <a:cs typeface="Lucida Sans Unicode"/>
              </a:rPr>
              <a:t> </a:t>
            </a:r>
            <a:r>
              <a:rPr sz="1100" spc="-140" dirty="0">
                <a:latin typeface="Lucida Sans Unicode"/>
                <a:cs typeface="Lucida Sans Unicode"/>
              </a:rPr>
              <a:t>ROC-</a:t>
            </a:r>
            <a:r>
              <a:rPr sz="1100" spc="-75" dirty="0">
                <a:latin typeface="Lucida Sans Unicode"/>
                <a:cs typeface="Lucida Sans Unicode"/>
              </a:rPr>
              <a:t>AUC:</a:t>
            </a:r>
            <a:r>
              <a:rPr sz="1100" spc="150" dirty="0">
                <a:latin typeface="Lucida Sans Unicode"/>
                <a:cs typeface="Lucida Sans Unicode"/>
              </a:rPr>
              <a:t> </a:t>
            </a:r>
            <a:r>
              <a:rPr sz="1100" spc="55" dirty="0">
                <a:latin typeface="Lucida Sans Unicode"/>
                <a:cs typeface="Lucida Sans Unicode"/>
              </a:rPr>
              <a:t>Logistic</a:t>
            </a:r>
            <a:r>
              <a:rPr sz="1100" spc="15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Regression</a:t>
            </a:r>
            <a:endParaRPr sz="1100">
              <a:latin typeface="Lucida Sans Unicode"/>
              <a:cs typeface="Lucida Sans Unicode"/>
            </a:endParaRPr>
          </a:p>
        </p:txBody>
      </p:sp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86935" y="3919280"/>
            <a:ext cx="5220135" cy="3634680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901700" y="8363138"/>
            <a:ext cx="5969000" cy="7251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2905" lvl="1" indent="-370205">
              <a:lnSpc>
                <a:spcPct val="100000"/>
              </a:lnSpc>
              <a:spcBef>
                <a:spcPts val="95"/>
              </a:spcBef>
              <a:buFont typeface="Georgia"/>
              <a:buAutoNum type="arabicPeriod" startAt="4"/>
              <a:tabLst>
                <a:tab pos="382905" algn="l"/>
              </a:tabLst>
            </a:pPr>
            <a:r>
              <a:rPr sz="1200" b="1" dirty="0">
                <a:latin typeface="Georgia"/>
                <a:cs typeface="Georgia"/>
              </a:rPr>
              <a:t>8.</a:t>
            </a:r>
            <a:r>
              <a:rPr sz="1200" b="1" spc="175" dirty="0">
                <a:latin typeface="Georgia"/>
                <a:cs typeface="Georgia"/>
              </a:rPr>
              <a:t> </a:t>
            </a:r>
            <a:r>
              <a:rPr sz="1200" b="1" spc="-25" dirty="0">
                <a:latin typeface="Georgia"/>
                <a:cs typeface="Georgia"/>
              </a:rPr>
              <a:t>Results</a:t>
            </a:r>
            <a:r>
              <a:rPr sz="1200" b="1" spc="60" dirty="0">
                <a:latin typeface="Georgia"/>
                <a:cs typeface="Georgia"/>
              </a:rPr>
              <a:t> </a:t>
            </a:r>
            <a:r>
              <a:rPr sz="1200" b="1" spc="75" dirty="0">
                <a:latin typeface="Georgia"/>
                <a:cs typeface="Georgia"/>
              </a:rPr>
              <a:t>&amp;</a:t>
            </a:r>
            <a:r>
              <a:rPr sz="1200" b="1" spc="60" dirty="0">
                <a:latin typeface="Georgia"/>
                <a:cs typeface="Georgia"/>
              </a:rPr>
              <a:t> </a:t>
            </a:r>
            <a:r>
              <a:rPr sz="1200" b="1" spc="-10" dirty="0">
                <a:latin typeface="Georgia"/>
                <a:cs typeface="Georgia"/>
              </a:rPr>
              <a:t>Analysis</a:t>
            </a:r>
            <a:endParaRPr sz="1200">
              <a:latin typeface="Georgia"/>
              <a:cs typeface="Georgia"/>
            </a:endParaRPr>
          </a:p>
          <a:p>
            <a:pPr marL="358775" marR="5080" lvl="2" indent="-177165">
              <a:lnSpc>
                <a:spcPct val="102699"/>
              </a:lnSpc>
              <a:spcBef>
                <a:spcPts val="1360"/>
              </a:spcBef>
              <a:buChar char="•"/>
              <a:tabLst>
                <a:tab pos="358775" algn="l"/>
              </a:tabLst>
            </a:pPr>
            <a:r>
              <a:rPr sz="1100" spc="10" dirty="0">
                <a:latin typeface="Times New Roman"/>
                <a:cs typeface="Times New Roman"/>
              </a:rPr>
              <a:t>Metrics</a:t>
            </a:r>
            <a:r>
              <a:rPr sz="1100" spc="210" dirty="0">
                <a:latin typeface="Times New Roman"/>
                <a:cs typeface="Times New Roman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used:</a:t>
            </a:r>
            <a:r>
              <a:rPr sz="1100" spc="390" dirty="0">
                <a:latin typeface="Times New Roman"/>
                <a:cs typeface="Times New Roman"/>
              </a:rPr>
              <a:t> </a:t>
            </a:r>
            <a:r>
              <a:rPr sz="1100" b="1" spc="45" dirty="0">
                <a:latin typeface="Palatino Linotype"/>
                <a:cs typeface="Palatino Linotype"/>
              </a:rPr>
              <a:t>Accuracy,</a:t>
            </a:r>
            <a:r>
              <a:rPr sz="1100" b="1" spc="285" dirty="0">
                <a:latin typeface="Palatino Linotype"/>
                <a:cs typeface="Palatino Linotype"/>
              </a:rPr>
              <a:t> </a:t>
            </a:r>
            <a:r>
              <a:rPr sz="1100" b="1" spc="10" dirty="0">
                <a:latin typeface="Palatino Linotype"/>
                <a:cs typeface="Palatino Linotype"/>
              </a:rPr>
              <a:t>Precision,</a:t>
            </a:r>
            <a:r>
              <a:rPr sz="1100" b="1" spc="295" dirty="0">
                <a:latin typeface="Palatino Linotype"/>
                <a:cs typeface="Palatino Linotype"/>
              </a:rPr>
              <a:t> </a:t>
            </a:r>
            <a:r>
              <a:rPr sz="1100" b="1" spc="10" dirty="0">
                <a:latin typeface="Palatino Linotype"/>
                <a:cs typeface="Palatino Linotype"/>
              </a:rPr>
              <a:t>Recall,</a:t>
            </a:r>
            <a:r>
              <a:rPr sz="1100" b="1" spc="290" dirty="0">
                <a:latin typeface="Palatino Linotype"/>
                <a:cs typeface="Palatino Linotype"/>
              </a:rPr>
              <a:t> </a:t>
            </a:r>
            <a:r>
              <a:rPr sz="1100" b="1" spc="105" dirty="0">
                <a:latin typeface="Palatino Linotype"/>
                <a:cs typeface="Palatino Linotype"/>
              </a:rPr>
              <a:t>F1,</a:t>
            </a:r>
            <a:r>
              <a:rPr sz="1100" b="1" spc="295" dirty="0">
                <a:latin typeface="Palatino Linotype"/>
                <a:cs typeface="Palatino Linotype"/>
              </a:rPr>
              <a:t> </a:t>
            </a:r>
            <a:r>
              <a:rPr sz="1100" b="1" spc="75" dirty="0">
                <a:latin typeface="Palatino Linotype"/>
                <a:cs typeface="Palatino Linotype"/>
              </a:rPr>
              <a:t>ROC‑AUC</a:t>
            </a:r>
            <a:r>
              <a:rPr sz="1100" b="1" spc="210" dirty="0">
                <a:latin typeface="Palatino Linotype"/>
                <a:cs typeface="Palatino Linotype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(ROC‑AUC</a:t>
            </a:r>
            <a:r>
              <a:rPr sz="1100" spc="215" dirty="0">
                <a:latin typeface="Times New Roman"/>
                <a:cs typeface="Times New Roman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is</a:t>
            </a:r>
            <a:r>
              <a:rPr sz="1100" spc="215" dirty="0">
                <a:latin typeface="Times New Roman"/>
                <a:cs typeface="Times New Roman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primary</a:t>
            </a:r>
            <a:r>
              <a:rPr sz="1100" spc="215" dirty="0">
                <a:latin typeface="Times New Roman"/>
                <a:cs typeface="Times New Roman"/>
              </a:rPr>
              <a:t> </a:t>
            </a:r>
            <a:r>
              <a:rPr sz="1100" spc="-25" dirty="0">
                <a:latin typeface="Times New Roman"/>
                <a:cs typeface="Times New Roman"/>
              </a:rPr>
              <a:t>due </a:t>
            </a:r>
            <a:r>
              <a:rPr sz="1100" spc="55" dirty="0">
                <a:latin typeface="Times New Roman"/>
                <a:cs typeface="Times New Roman"/>
              </a:rPr>
              <a:t>to</a:t>
            </a:r>
            <a:r>
              <a:rPr sz="1100" spc="15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slight</a:t>
            </a:r>
            <a:r>
              <a:rPr sz="1100" spc="15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class</a:t>
            </a:r>
            <a:r>
              <a:rPr sz="1100" spc="155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imbalance).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spc="-25" dirty="0"/>
              <a:t>15</a:t>
            </a:fld>
            <a:endParaRPr spc="-25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32638" y="9418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182"/>
    </mc:Choice>
    <mc:Fallback>
      <p:transition spd="slow" advTm="32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400" y="4767845"/>
            <a:ext cx="5944235" cy="249554"/>
            <a:chOff x="914400" y="4767845"/>
            <a:chExt cx="5944235" cy="249554"/>
          </a:xfrm>
        </p:grpSpPr>
        <p:sp>
          <p:nvSpPr>
            <p:cNvPr id="3" name="object 3"/>
            <p:cNvSpPr/>
            <p:nvPr/>
          </p:nvSpPr>
          <p:spPr>
            <a:xfrm>
              <a:off x="914400" y="4767845"/>
              <a:ext cx="5944235" cy="249554"/>
            </a:xfrm>
            <a:custGeom>
              <a:avLst/>
              <a:gdLst/>
              <a:ahLst/>
              <a:cxnLst/>
              <a:rect l="l" t="t" r="r" b="b"/>
              <a:pathLst>
                <a:path w="5944234" h="249554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223691"/>
                  </a:lnTo>
                  <a:lnTo>
                    <a:pt x="1988" y="233541"/>
                  </a:lnTo>
                  <a:lnTo>
                    <a:pt x="7411" y="241585"/>
                  </a:lnTo>
                  <a:lnTo>
                    <a:pt x="15455" y="247008"/>
                  </a:lnTo>
                  <a:lnTo>
                    <a:pt x="25305" y="248996"/>
                  </a:lnTo>
                  <a:lnTo>
                    <a:pt x="5918371" y="248996"/>
                  </a:lnTo>
                  <a:lnTo>
                    <a:pt x="5928221" y="247008"/>
                  </a:lnTo>
                  <a:lnTo>
                    <a:pt x="5936265" y="241585"/>
                  </a:lnTo>
                  <a:lnTo>
                    <a:pt x="5941688" y="233541"/>
                  </a:lnTo>
                  <a:lnTo>
                    <a:pt x="5943676" y="223691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27052" y="4780498"/>
              <a:ext cx="5918835" cy="224154"/>
            </a:xfrm>
            <a:custGeom>
              <a:avLst/>
              <a:gdLst/>
              <a:ahLst/>
              <a:cxnLst/>
              <a:rect l="l" t="t" r="r" b="b"/>
              <a:pathLst>
                <a:path w="5918834" h="224154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211038"/>
                  </a:lnTo>
                  <a:lnTo>
                    <a:pt x="0" y="218027"/>
                  </a:lnTo>
                  <a:lnTo>
                    <a:pt x="5664" y="223691"/>
                  </a:lnTo>
                  <a:lnTo>
                    <a:pt x="5912706" y="223691"/>
                  </a:lnTo>
                  <a:lnTo>
                    <a:pt x="5918371" y="218027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572795" y="902333"/>
            <a:ext cx="6298565" cy="4053204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687705" marR="5080" indent="-177165">
              <a:lnSpc>
                <a:spcPct val="102600"/>
              </a:lnSpc>
              <a:spcBef>
                <a:spcPts val="55"/>
              </a:spcBef>
              <a:buChar char="•"/>
              <a:tabLst>
                <a:tab pos="687705" algn="l"/>
              </a:tabLst>
            </a:pPr>
            <a:r>
              <a:rPr sz="1100" dirty="0">
                <a:latin typeface="Times New Roman"/>
                <a:cs typeface="Times New Roman"/>
              </a:rPr>
              <a:t>We</a:t>
            </a:r>
            <a:r>
              <a:rPr sz="1100" spc="39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compared</a:t>
            </a:r>
            <a:r>
              <a:rPr sz="1100" spc="39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models</a:t>
            </a:r>
            <a:r>
              <a:rPr sz="1100" spc="39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with</a:t>
            </a:r>
            <a:r>
              <a:rPr sz="1100" spc="39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5‑fold</a:t>
            </a:r>
            <a:r>
              <a:rPr sz="1100" spc="39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stratified</a:t>
            </a:r>
            <a:r>
              <a:rPr sz="1100" spc="39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CV</a:t>
            </a:r>
            <a:r>
              <a:rPr sz="1100" spc="39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on</a:t>
            </a:r>
            <a:r>
              <a:rPr sz="1100" spc="390" dirty="0">
                <a:latin typeface="Times New Roman"/>
                <a:cs typeface="Times New Roman"/>
              </a:rPr>
              <a:t> </a:t>
            </a:r>
            <a:r>
              <a:rPr sz="1100" spc="55" dirty="0">
                <a:latin typeface="Times New Roman"/>
                <a:cs typeface="Times New Roman"/>
              </a:rPr>
              <a:t>the</a:t>
            </a:r>
            <a:r>
              <a:rPr sz="1100" spc="39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training</a:t>
            </a:r>
            <a:r>
              <a:rPr sz="1100" spc="39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set,</a:t>
            </a:r>
            <a:r>
              <a:rPr sz="1100" spc="445" dirty="0">
                <a:latin typeface="Times New Roman"/>
                <a:cs typeface="Times New Roman"/>
              </a:rPr>
              <a:t> </a:t>
            </a:r>
            <a:r>
              <a:rPr sz="1100" spc="55" dirty="0">
                <a:latin typeface="Times New Roman"/>
                <a:cs typeface="Times New Roman"/>
              </a:rPr>
              <a:t>then</a:t>
            </a:r>
            <a:r>
              <a:rPr sz="1100" spc="39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evaluated</a:t>
            </a:r>
            <a:r>
              <a:rPr sz="1100" spc="39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on</a:t>
            </a:r>
            <a:r>
              <a:rPr sz="1100" spc="39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a held‑out</a:t>
            </a:r>
            <a:r>
              <a:rPr sz="1100" spc="210" dirty="0">
                <a:latin typeface="Times New Roman"/>
                <a:cs typeface="Times New Roman"/>
              </a:rPr>
              <a:t> </a:t>
            </a:r>
            <a:r>
              <a:rPr sz="1100" spc="60" dirty="0">
                <a:latin typeface="Times New Roman"/>
                <a:cs typeface="Times New Roman"/>
              </a:rPr>
              <a:t>test</a:t>
            </a:r>
            <a:r>
              <a:rPr sz="1100" spc="215" dirty="0">
                <a:latin typeface="Times New Roman"/>
                <a:cs typeface="Times New Roman"/>
              </a:rPr>
              <a:t> </a:t>
            </a:r>
            <a:r>
              <a:rPr sz="1100" spc="-20" dirty="0">
                <a:latin typeface="Times New Roman"/>
                <a:cs typeface="Times New Roman"/>
              </a:rPr>
              <a:t>set.</a:t>
            </a:r>
            <a:endParaRPr sz="1100">
              <a:latin typeface="Times New Roman"/>
              <a:cs typeface="Times New Roman"/>
            </a:endParaRPr>
          </a:p>
          <a:p>
            <a:pPr marL="687070" indent="-176530">
              <a:lnSpc>
                <a:spcPct val="100000"/>
              </a:lnSpc>
              <a:spcBef>
                <a:spcPts val="35"/>
              </a:spcBef>
              <a:buChar char="•"/>
              <a:tabLst>
                <a:tab pos="687070" algn="l"/>
              </a:tabLst>
            </a:pPr>
            <a:r>
              <a:rPr sz="1100" dirty="0">
                <a:latin typeface="Times New Roman"/>
                <a:cs typeface="Times New Roman"/>
              </a:rPr>
              <a:t>Curves</a:t>
            </a:r>
            <a:r>
              <a:rPr sz="1100" spc="204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&amp;</a:t>
            </a:r>
            <a:r>
              <a:rPr sz="1100" spc="21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matrices</a:t>
            </a:r>
            <a:r>
              <a:rPr sz="1100" spc="204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above</a:t>
            </a:r>
            <a:r>
              <a:rPr sz="1100" spc="21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show</a:t>
            </a:r>
            <a:r>
              <a:rPr sz="1100" spc="204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classification</a:t>
            </a:r>
            <a:r>
              <a:rPr sz="1100" spc="210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trade‑offs.</a:t>
            </a:r>
            <a:endParaRPr sz="1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915"/>
              </a:spcBef>
            </a:pPr>
            <a:endParaRPr sz="1100">
              <a:latin typeface="Times New Roman"/>
              <a:cs typeface="Times New Roman"/>
            </a:endParaRPr>
          </a:p>
          <a:p>
            <a:pPr marL="340995">
              <a:lnSpc>
                <a:spcPct val="100000"/>
              </a:lnSpc>
              <a:tabLst>
                <a:tab pos="711835" algn="l"/>
              </a:tabLst>
            </a:pPr>
            <a:r>
              <a:rPr sz="1200" b="1" spc="-25" dirty="0">
                <a:latin typeface="Georgia"/>
                <a:cs typeface="Georgia"/>
              </a:rPr>
              <a:t>0.5</a:t>
            </a:r>
            <a:r>
              <a:rPr sz="1200" b="1" dirty="0">
                <a:latin typeface="Georgia"/>
                <a:cs typeface="Georgia"/>
              </a:rPr>
              <a:t>	9.</a:t>
            </a:r>
            <a:r>
              <a:rPr sz="1200" b="1" spc="210" dirty="0">
                <a:latin typeface="Georgia"/>
                <a:cs typeface="Georgia"/>
              </a:rPr>
              <a:t> </a:t>
            </a:r>
            <a:r>
              <a:rPr sz="1200" b="1" spc="-55" dirty="0">
                <a:latin typeface="Georgia"/>
                <a:cs typeface="Georgia"/>
              </a:rPr>
              <a:t>Discussion</a:t>
            </a:r>
            <a:r>
              <a:rPr sz="1200" b="1" spc="85" dirty="0">
                <a:latin typeface="Georgia"/>
                <a:cs typeface="Georgia"/>
              </a:rPr>
              <a:t> </a:t>
            </a:r>
            <a:r>
              <a:rPr sz="1200" b="1" spc="75" dirty="0">
                <a:latin typeface="Georgia"/>
                <a:cs typeface="Georgia"/>
              </a:rPr>
              <a:t>&amp;</a:t>
            </a:r>
            <a:r>
              <a:rPr sz="1200" b="1" spc="85" dirty="0">
                <a:latin typeface="Georgia"/>
                <a:cs typeface="Georgia"/>
              </a:rPr>
              <a:t> </a:t>
            </a:r>
            <a:r>
              <a:rPr sz="1200" b="1" spc="-10" dirty="0">
                <a:latin typeface="Georgia"/>
                <a:cs typeface="Georgia"/>
              </a:rPr>
              <a:t>Conclusions</a:t>
            </a:r>
            <a:endParaRPr sz="120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200">
              <a:latin typeface="Georgia"/>
              <a:cs typeface="Georgia"/>
            </a:endParaRPr>
          </a:p>
          <a:p>
            <a:pPr marL="340995" algn="just">
              <a:lnSpc>
                <a:spcPct val="100000"/>
              </a:lnSpc>
            </a:pPr>
            <a:r>
              <a:rPr sz="1100" b="1" spc="65" dirty="0">
                <a:latin typeface="Palatino Linotype"/>
                <a:cs typeface="Palatino Linotype"/>
              </a:rPr>
              <a:t>Key</a:t>
            </a:r>
            <a:r>
              <a:rPr sz="1100" b="1" spc="150" dirty="0">
                <a:latin typeface="Palatino Linotype"/>
                <a:cs typeface="Palatino Linotype"/>
              </a:rPr>
              <a:t> </a:t>
            </a:r>
            <a:r>
              <a:rPr sz="1100" b="1" dirty="0">
                <a:latin typeface="Palatino Linotype"/>
                <a:cs typeface="Palatino Linotype"/>
              </a:rPr>
              <a:t>takeaways</a:t>
            </a:r>
            <a:r>
              <a:rPr sz="1100" b="1" spc="95" dirty="0">
                <a:latin typeface="Palatino Linotype"/>
                <a:cs typeface="Palatino Linotype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-</a:t>
            </a:r>
            <a:r>
              <a:rPr sz="1100" spc="100" dirty="0">
                <a:latin typeface="Times New Roman"/>
                <a:cs typeface="Times New Roman"/>
              </a:rPr>
              <a:t> </a:t>
            </a:r>
            <a:r>
              <a:rPr sz="1100" spc="50" dirty="0">
                <a:latin typeface="Times New Roman"/>
                <a:cs typeface="Times New Roman"/>
              </a:rPr>
              <a:t>The</a:t>
            </a:r>
            <a:r>
              <a:rPr sz="1100" spc="95" dirty="0">
                <a:latin typeface="Times New Roman"/>
                <a:cs typeface="Times New Roman"/>
              </a:rPr>
              <a:t> </a:t>
            </a:r>
            <a:r>
              <a:rPr sz="1100" spc="50" dirty="0">
                <a:latin typeface="Times New Roman"/>
                <a:cs typeface="Times New Roman"/>
              </a:rPr>
              <a:t>best</a:t>
            </a:r>
            <a:r>
              <a:rPr sz="1100" spc="10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model</a:t>
            </a:r>
            <a:r>
              <a:rPr sz="1100" spc="10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by</a:t>
            </a:r>
            <a:r>
              <a:rPr sz="1100" spc="9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ROC‑AUC</a:t>
            </a:r>
            <a:r>
              <a:rPr sz="1100" spc="10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was</a:t>
            </a:r>
            <a:r>
              <a:rPr sz="1100" spc="10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selected</a:t>
            </a:r>
            <a:r>
              <a:rPr sz="1100" spc="95" dirty="0">
                <a:latin typeface="Times New Roman"/>
                <a:cs typeface="Times New Roman"/>
              </a:rPr>
              <a:t> </a:t>
            </a:r>
            <a:r>
              <a:rPr sz="1100" spc="50" dirty="0">
                <a:latin typeface="Times New Roman"/>
                <a:cs typeface="Times New Roman"/>
              </a:rPr>
              <a:t>and</a:t>
            </a:r>
            <a:r>
              <a:rPr sz="1100" spc="10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analyzed</a:t>
            </a:r>
            <a:r>
              <a:rPr sz="1100" spc="9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for</a:t>
            </a:r>
            <a:r>
              <a:rPr sz="1100" spc="10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feature</a:t>
            </a:r>
            <a:r>
              <a:rPr sz="1100" spc="100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importance.</a:t>
            </a:r>
            <a:endParaRPr sz="1100">
              <a:latin typeface="Times New Roman"/>
              <a:cs typeface="Times New Roman"/>
            </a:endParaRPr>
          </a:p>
          <a:p>
            <a:pPr marL="340995" marR="5080" algn="just">
              <a:lnSpc>
                <a:spcPct val="102600"/>
              </a:lnSpc>
            </a:pPr>
            <a:r>
              <a:rPr sz="1100" dirty="0">
                <a:latin typeface="Times New Roman"/>
                <a:cs typeface="Times New Roman"/>
              </a:rPr>
              <a:t>-</a:t>
            </a:r>
            <a:r>
              <a:rPr sz="1100" spc="320" dirty="0">
                <a:latin typeface="Times New Roman"/>
                <a:cs typeface="Times New Roman"/>
              </a:rPr>
              <a:t> </a:t>
            </a:r>
            <a:r>
              <a:rPr sz="1100" spc="45" dirty="0">
                <a:latin typeface="Times New Roman"/>
                <a:cs typeface="Times New Roman"/>
              </a:rPr>
              <a:t>Regularization/tuning</a:t>
            </a:r>
            <a:r>
              <a:rPr sz="1100" spc="32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helped</a:t>
            </a:r>
            <a:r>
              <a:rPr sz="1100" spc="32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control</a:t>
            </a:r>
            <a:r>
              <a:rPr sz="1100" spc="32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over/under‑fitting.</a:t>
            </a:r>
            <a:r>
              <a:rPr sz="1100" spc="235" dirty="0">
                <a:latin typeface="Times New Roman"/>
                <a:cs typeface="Times New Roman"/>
              </a:rPr>
              <a:t>  </a:t>
            </a:r>
            <a:r>
              <a:rPr sz="1100" dirty="0">
                <a:latin typeface="Times New Roman"/>
                <a:cs typeface="Times New Roman"/>
              </a:rPr>
              <a:t>-</a:t>
            </a:r>
            <a:r>
              <a:rPr sz="1100" spc="32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Scaling</a:t>
            </a:r>
            <a:r>
              <a:rPr sz="1100" spc="32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was</a:t>
            </a:r>
            <a:r>
              <a:rPr sz="1100" spc="32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crucial</a:t>
            </a:r>
            <a:r>
              <a:rPr sz="1100" spc="32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for</a:t>
            </a:r>
            <a:r>
              <a:rPr sz="1100" spc="320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linear/SVM </a:t>
            </a:r>
            <a:r>
              <a:rPr sz="1100" dirty="0">
                <a:latin typeface="Times New Roman"/>
                <a:cs typeface="Times New Roman"/>
              </a:rPr>
              <a:t>models;</a:t>
            </a:r>
            <a:r>
              <a:rPr sz="1100" spc="24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tree‑based</a:t>
            </a:r>
            <a:r>
              <a:rPr sz="1100" spc="25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models</a:t>
            </a:r>
            <a:r>
              <a:rPr sz="1100" spc="24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handled</a:t>
            </a:r>
            <a:r>
              <a:rPr sz="1100" spc="25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raw</a:t>
            </a:r>
            <a:r>
              <a:rPr sz="1100" spc="24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scales</a:t>
            </a:r>
            <a:r>
              <a:rPr sz="1100" spc="250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well.</a:t>
            </a:r>
            <a:endParaRPr sz="1100">
              <a:latin typeface="Times New Roman"/>
              <a:cs typeface="Times New Roman"/>
            </a:endParaRPr>
          </a:p>
          <a:p>
            <a:pPr marL="340995" marR="5080" algn="just">
              <a:lnSpc>
                <a:spcPct val="102600"/>
              </a:lnSpc>
              <a:spcBef>
                <a:spcPts val="680"/>
              </a:spcBef>
            </a:pPr>
            <a:r>
              <a:rPr sz="1100" b="1" spc="30" dirty="0">
                <a:latin typeface="Palatino Linotype"/>
                <a:cs typeface="Palatino Linotype"/>
              </a:rPr>
              <a:t>Limitations</a:t>
            </a:r>
            <a:r>
              <a:rPr sz="1100" b="1" spc="135" dirty="0">
                <a:latin typeface="Palatino Linotype"/>
                <a:cs typeface="Palatino Linotype"/>
              </a:rPr>
              <a:t> </a:t>
            </a:r>
            <a:r>
              <a:rPr sz="1100" b="1" spc="50" dirty="0">
                <a:latin typeface="Palatino Linotype"/>
                <a:cs typeface="Palatino Linotype"/>
              </a:rPr>
              <a:t>&amp;</a:t>
            </a:r>
            <a:r>
              <a:rPr sz="1100" b="1" spc="135" dirty="0">
                <a:latin typeface="Palatino Linotype"/>
                <a:cs typeface="Palatino Linotype"/>
              </a:rPr>
              <a:t> </a:t>
            </a:r>
            <a:r>
              <a:rPr sz="1100" b="1" spc="65" dirty="0">
                <a:latin typeface="Palatino Linotype"/>
                <a:cs typeface="Palatino Linotype"/>
              </a:rPr>
              <a:t>next</a:t>
            </a:r>
            <a:r>
              <a:rPr sz="1100" b="1" spc="140" dirty="0">
                <a:latin typeface="Palatino Linotype"/>
                <a:cs typeface="Palatino Linotype"/>
              </a:rPr>
              <a:t> </a:t>
            </a:r>
            <a:r>
              <a:rPr sz="1100" b="1" spc="30" dirty="0">
                <a:latin typeface="Palatino Linotype"/>
                <a:cs typeface="Palatino Linotype"/>
              </a:rPr>
              <a:t>steps</a:t>
            </a:r>
            <a:r>
              <a:rPr sz="1100" b="1" spc="85" dirty="0">
                <a:latin typeface="Palatino Linotype"/>
                <a:cs typeface="Palatino Linotype"/>
              </a:rPr>
              <a:t> </a:t>
            </a:r>
            <a:r>
              <a:rPr sz="1100" spc="30" dirty="0">
                <a:latin typeface="Times New Roman"/>
                <a:cs typeface="Times New Roman"/>
              </a:rPr>
              <a:t>-</a:t>
            </a:r>
            <a:r>
              <a:rPr sz="1100" spc="80" dirty="0">
                <a:latin typeface="Times New Roman"/>
                <a:cs typeface="Times New Roman"/>
              </a:rPr>
              <a:t> </a:t>
            </a:r>
            <a:r>
              <a:rPr sz="1100" spc="30" dirty="0">
                <a:latin typeface="Times New Roman"/>
                <a:cs typeface="Times New Roman"/>
              </a:rPr>
              <a:t>Evaluate</a:t>
            </a:r>
            <a:r>
              <a:rPr sz="1100" spc="85" dirty="0">
                <a:latin typeface="Times New Roman"/>
                <a:cs typeface="Times New Roman"/>
              </a:rPr>
              <a:t> </a:t>
            </a:r>
            <a:r>
              <a:rPr sz="1100" spc="30" dirty="0">
                <a:latin typeface="Times New Roman"/>
                <a:cs typeface="Times New Roman"/>
              </a:rPr>
              <a:t>calibration</a:t>
            </a:r>
            <a:r>
              <a:rPr sz="1100" spc="80" dirty="0">
                <a:latin typeface="Times New Roman"/>
                <a:cs typeface="Times New Roman"/>
              </a:rPr>
              <a:t> </a:t>
            </a:r>
            <a:r>
              <a:rPr sz="1100" spc="30" dirty="0">
                <a:latin typeface="Times New Roman"/>
                <a:cs typeface="Times New Roman"/>
              </a:rPr>
              <a:t>(</a:t>
            </a:r>
            <a:r>
              <a:rPr sz="1100" spc="30" dirty="0">
                <a:latin typeface="Lucida Sans Unicode"/>
                <a:cs typeface="Lucida Sans Unicode"/>
              </a:rPr>
              <a:t>CalibratedClassifierCV</a:t>
            </a:r>
            <a:r>
              <a:rPr sz="1100" spc="30" dirty="0">
                <a:latin typeface="Times New Roman"/>
                <a:cs typeface="Times New Roman"/>
              </a:rPr>
              <a:t>)</a:t>
            </a:r>
            <a:r>
              <a:rPr sz="1100" spc="85" dirty="0">
                <a:latin typeface="Times New Roman"/>
                <a:cs typeface="Times New Roman"/>
              </a:rPr>
              <a:t> </a:t>
            </a:r>
            <a:r>
              <a:rPr sz="1100" spc="55" dirty="0">
                <a:latin typeface="Times New Roman"/>
                <a:cs typeface="Times New Roman"/>
              </a:rPr>
              <a:t>to</a:t>
            </a:r>
            <a:r>
              <a:rPr sz="1100" spc="85" dirty="0">
                <a:latin typeface="Times New Roman"/>
                <a:cs typeface="Times New Roman"/>
              </a:rPr>
              <a:t> </a:t>
            </a:r>
            <a:r>
              <a:rPr sz="1100" spc="30" dirty="0">
                <a:latin typeface="Times New Roman"/>
                <a:cs typeface="Times New Roman"/>
              </a:rPr>
              <a:t>improve</a:t>
            </a:r>
            <a:r>
              <a:rPr sz="1100" spc="80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proba- </a:t>
            </a:r>
            <a:r>
              <a:rPr sz="1100" spc="10" dirty="0">
                <a:latin typeface="Times New Roman"/>
                <a:cs typeface="Times New Roman"/>
              </a:rPr>
              <a:t>bility</a:t>
            </a:r>
            <a:r>
              <a:rPr sz="1100" spc="140" dirty="0">
                <a:latin typeface="Times New Roman"/>
                <a:cs typeface="Times New Roman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estimates.</a:t>
            </a:r>
            <a:r>
              <a:rPr sz="1100" spc="360" dirty="0">
                <a:latin typeface="Times New Roman"/>
                <a:cs typeface="Times New Roman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-</a:t>
            </a:r>
            <a:r>
              <a:rPr sz="1100" spc="145" dirty="0">
                <a:latin typeface="Times New Roman"/>
                <a:cs typeface="Times New Roman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Explore</a:t>
            </a:r>
            <a:r>
              <a:rPr sz="1100" spc="140" dirty="0">
                <a:latin typeface="Times New Roman"/>
                <a:cs typeface="Times New Roman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additional</a:t>
            </a:r>
            <a:r>
              <a:rPr sz="1100" spc="140" dirty="0">
                <a:latin typeface="Times New Roman"/>
                <a:cs typeface="Times New Roman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models</a:t>
            </a:r>
            <a:r>
              <a:rPr sz="1100" spc="145" dirty="0">
                <a:latin typeface="Times New Roman"/>
                <a:cs typeface="Times New Roman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(e.g.,</a:t>
            </a:r>
            <a:r>
              <a:rPr sz="1100" spc="155" dirty="0">
                <a:latin typeface="Times New Roman"/>
                <a:cs typeface="Times New Roman"/>
              </a:rPr>
              <a:t> </a:t>
            </a:r>
            <a:r>
              <a:rPr sz="1100" spc="45" dirty="0">
                <a:latin typeface="Times New Roman"/>
                <a:cs typeface="Times New Roman"/>
              </a:rPr>
              <a:t>Gradient</a:t>
            </a:r>
            <a:r>
              <a:rPr sz="1100" spc="140" dirty="0">
                <a:latin typeface="Times New Roman"/>
                <a:cs typeface="Times New Roman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Boosting,</a:t>
            </a:r>
            <a:r>
              <a:rPr sz="1100" spc="155" dirty="0">
                <a:latin typeface="Times New Roman"/>
                <a:cs typeface="Times New Roman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XGBoost)</a:t>
            </a:r>
            <a:r>
              <a:rPr sz="1100" spc="140" dirty="0">
                <a:latin typeface="Times New Roman"/>
                <a:cs typeface="Times New Roman"/>
              </a:rPr>
              <a:t> </a:t>
            </a:r>
            <a:r>
              <a:rPr sz="1100" spc="50" dirty="0">
                <a:latin typeface="Times New Roman"/>
                <a:cs typeface="Times New Roman"/>
              </a:rPr>
              <a:t>and</a:t>
            </a:r>
            <a:r>
              <a:rPr sz="1100" spc="140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cost‑sensitive </a:t>
            </a:r>
            <a:r>
              <a:rPr sz="1100" spc="20" dirty="0">
                <a:latin typeface="Times New Roman"/>
                <a:cs typeface="Times New Roman"/>
              </a:rPr>
              <a:t>thresholds.</a:t>
            </a:r>
            <a:r>
              <a:rPr sz="1100" spc="145" dirty="0">
                <a:latin typeface="Times New Roman"/>
                <a:cs typeface="Times New Roman"/>
              </a:rPr>
              <a:t>  </a:t>
            </a:r>
            <a:r>
              <a:rPr sz="1100" spc="20" dirty="0">
                <a:latin typeface="Times New Roman"/>
                <a:cs typeface="Times New Roman"/>
              </a:rPr>
              <a:t>-</a:t>
            </a:r>
            <a:r>
              <a:rPr sz="1100" spc="235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Consider</a:t>
            </a:r>
            <a:r>
              <a:rPr sz="1100" spc="229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SHAP</a:t>
            </a:r>
            <a:r>
              <a:rPr sz="1100" spc="229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for</a:t>
            </a:r>
            <a:r>
              <a:rPr sz="1100" spc="229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model</a:t>
            </a:r>
            <a:r>
              <a:rPr sz="1100" spc="229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interpretability</a:t>
            </a:r>
            <a:r>
              <a:rPr sz="1100" spc="229" dirty="0">
                <a:latin typeface="Times New Roman"/>
                <a:cs typeface="Times New Roman"/>
              </a:rPr>
              <a:t> </a:t>
            </a:r>
            <a:r>
              <a:rPr sz="1100" spc="50" dirty="0">
                <a:latin typeface="Times New Roman"/>
                <a:cs typeface="Times New Roman"/>
              </a:rPr>
              <a:t>and</a:t>
            </a:r>
            <a:r>
              <a:rPr sz="1100" spc="229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assess</a:t>
            </a:r>
            <a:r>
              <a:rPr sz="1100" spc="229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decision</a:t>
            </a:r>
            <a:r>
              <a:rPr sz="1100" spc="229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thresholds</a:t>
            </a:r>
            <a:r>
              <a:rPr sz="1100" spc="229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based</a:t>
            </a:r>
            <a:r>
              <a:rPr sz="1100" spc="229" dirty="0">
                <a:latin typeface="Times New Roman"/>
                <a:cs typeface="Times New Roman"/>
              </a:rPr>
              <a:t> </a:t>
            </a:r>
            <a:r>
              <a:rPr sz="1100" spc="-25" dirty="0">
                <a:latin typeface="Times New Roman"/>
                <a:cs typeface="Times New Roman"/>
              </a:rPr>
              <a:t>on </a:t>
            </a:r>
            <a:r>
              <a:rPr sz="1100" dirty="0">
                <a:latin typeface="Times New Roman"/>
                <a:cs typeface="Times New Roman"/>
              </a:rPr>
              <a:t>domain</a:t>
            </a:r>
            <a:r>
              <a:rPr sz="1100" spc="280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costs.</a:t>
            </a:r>
            <a:endParaRPr sz="1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915"/>
              </a:spcBef>
            </a:pPr>
            <a:endParaRPr sz="1100">
              <a:latin typeface="Times New Roman"/>
              <a:cs typeface="Times New Roman"/>
            </a:endParaRPr>
          </a:p>
          <a:p>
            <a:pPr marL="711835" lvl="1" indent="-370840">
              <a:lnSpc>
                <a:spcPct val="100000"/>
              </a:lnSpc>
              <a:buFont typeface="Georgia"/>
              <a:buAutoNum type="arabicPeriod" startAt="6"/>
              <a:tabLst>
                <a:tab pos="711835" algn="l"/>
              </a:tabLst>
            </a:pPr>
            <a:r>
              <a:rPr sz="1200" b="1" dirty="0">
                <a:latin typeface="Georgia"/>
                <a:cs typeface="Georgia"/>
              </a:rPr>
              <a:t>10.</a:t>
            </a:r>
            <a:r>
              <a:rPr sz="1200" b="1" spc="175" dirty="0">
                <a:latin typeface="Georgia"/>
                <a:cs typeface="Georgia"/>
              </a:rPr>
              <a:t> </a:t>
            </a:r>
            <a:r>
              <a:rPr sz="1200" b="1" spc="-10" dirty="0">
                <a:latin typeface="Georgia"/>
                <a:cs typeface="Georgia"/>
              </a:rPr>
              <a:t>Reproducibility</a:t>
            </a:r>
            <a:endParaRPr sz="1200">
              <a:latin typeface="Georgia"/>
              <a:cs typeface="Georgia"/>
            </a:endParaRPr>
          </a:p>
          <a:p>
            <a:pPr lvl="1">
              <a:lnSpc>
                <a:spcPct val="100000"/>
              </a:lnSpc>
              <a:spcBef>
                <a:spcPts val="30"/>
              </a:spcBef>
              <a:buFont typeface="Georgia"/>
              <a:buAutoNum type="arabicPeriod" startAt="6"/>
            </a:pPr>
            <a:endParaRPr sz="1200">
              <a:latin typeface="Georgia"/>
              <a:cs typeface="Georgia"/>
            </a:endParaRPr>
          </a:p>
          <a:p>
            <a:pPr marL="687070" lvl="2" indent="-176530">
              <a:lnSpc>
                <a:spcPct val="100000"/>
              </a:lnSpc>
              <a:spcBef>
                <a:spcPts val="5"/>
              </a:spcBef>
              <a:buChar char="•"/>
              <a:tabLst>
                <a:tab pos="687070" algn="l"/>
                <a:tab pos="1263015" algn="l"/>
                <a:tab pos="2322830" algn="l"/>
              </a:tabLst>
            </a:pPr>
            <a:r>
              <a:rPr sz="1100" spc="50" dirty="0">
                <a:latin typeface="Times New Roman"/>
                <a:cs typeface="Times New Roman"/>
              </a:rPr>
              <a:t>Python</a:t>
            </a:r>
            <a:r>
              <a:rPr sz="1100" dirty="0">
                <a:latin typeface="Times New Roman"/>
                <a:cs typeface="Times New Roman"/>
              </a:rPr>
              <a:t>	3.9,</a:t>
            </a:r>
            <a:r>
              <a:rPr sz="1100" spc="114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scikit‑learn</a:t>
            </a:r>
            <a:r>
              <a:rPr sz="1100" dirty="0">
                <a:latin typeface="Times New Roman"/>
                <a:cs typeface="Times New Roman"/>
              </a:rPr>
              <a:t>	1.1,</a:t>
            </a:r>
            <a:r>
              <a:rPr sz="1100" spc="22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numpy,</a:t>
            </a:r>
            <a:r>
              <a:rPr sz="1100" spc="229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pandas,</a:t>
            </a:r>
            <a:r>
              <a:rPr sz="1100" spc="229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matplotlib.</a:t>
            </a:r>
            <a:endParaRPr sz="1100">
              <a:latin typeface="Times New Roman"/>
              <a:cs typeface="Times New Roman"/>
            </a:endParaRPr>
          </a:p>
          <a:p>
            <a:pPr marL="687070" lvl="2" indent="-176530">
              <a:lnSpc>
                <a:spcPct val="100000"/>
              </a:lnSpc>
              <a:spcBef>
                <a:spcPts val="35"/>
              </a:spcBef>
              <a:buChar char="•"/>
              <a:tabLst>
                <a:tab pos="687070" algn="l"/>
              </a:tabLst>
            </a:pPr>
            <a:r>
              <a:rPr sz="1100" dirty="0">
                <a:latin typeface="Times New Roman"/>
                <a:cs typeface="Times New Roman"/>
              </a:rPr>
              <a:t>See</a:t>
            </a:r>
            <a:r>
              <a:rPr sz="1100" spc="65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requirements.txt</a:t>
            </a:r>
            <a:r>
              <a:rPr sz="1100" spc="-10" dirty="0">
                <a:latin typeface="Times New Roman"/>
                <a:cs typeface="Times New Roman"/>
              </a:rPr>
              <a:t>.</a:t>
            </a:r>
            <a:endParaRPr sz="1100">
              <a:latin typeface="Times New Roman"/>
              <a:cs typeface="Times New Roman"/>
            </a:endParaRPr>
          </a:p>
          <a:p>
            <a:pPr lvl="2">
              <a:lnSpc>
                <a:spcPct val="100000"/>
              </a:lnSpc>
              <a:spcBef>
                <a:spcPts val="120"/>
              </a:spcBef>
              <a:buFont typeface="Times New Roman"/>
              <a:buChar char="•"/>
            </a:pPr>
            <a:endParaRPr sz="1100">
              <a:latin typeface="Times New Roman"/>
              <a:cs typeface="Times New Roman"/>
            </a:endParaRPr>
          </a:p>
          <a:p>
            <a:pPr marL="687070" lvl="2" indent="-176530">
              <a:lnSpc>
                <a:spcPct val="100000"/>
              </a:lnSpc>
              <a:spcBef>
                <a:spcPts val="5"/>
              </a:spcBef>
              <a:buChar char="•"/>
              <a:tabLst>
                <a:tab pos="687070" algn="l"/>
              </a:tabLst>
            </a:pPr>
            <a:r>
              <a:rPr sz="1100" dirty="0">
                <a:latin typeface="Times New Roman"/>
                <a:cs typeface="Times New Roman"/>
              </a:rPr>
              <a:t>Run</a:t>
            </a:r>
            <a:r>
              <a:rPr sz="1100" spc="200" dirty="0">
                <a:latin typeface="Times New Roman"/>
                <a:cs typeface="Times New Roman"/>
              </a:rPr>
              <a:t> </a:t>
            </a:r>
            <a:r>
              <a:rPr sz="1100" spc="45" dirty="0">
                <a:latin typeface="Times New Roman"/>
                <a:cs typeface="Times New Roman"/>
              </a:rPr>
              <a:t>top‑to‑bottom;</a:t>
            </a:r>
            <a:r>
              <a:rPr sz="1100" spc="20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all</a:t>
            </a:r>
            <a:r>
              <a:rPr sz="1100" spc="20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random</a:t>
            </a:r>
            <a:r>
              <a:rPr sz="1100" spc="204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states</a:t>
            </a:r>
            <a:r>
              <a:rPr sz="1100" spc="20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fixed</a:t>
            </a:r>
            <a:r>
              <a:rPr sz="1100" spc="200" dirty="0">
                <a:latin typeface="Times New Roman"/>
                <a:cs typeface="Times New Roman"/>
              </a:rPr>
              <a:t> </a:t>
            </a:r>
            <a:r>
              <a:rPr sz="1100" spc="55" dirty="0">
                <a:latin typeface="Times New Roman"/>
                <a:cs typeface="Times New Roman"/>
              </a:rPr>
              <a:t>to</a:t>
            </a:r>
            <a:r>
              <a:rPr sz="1100" spc="200" dirty="0">
                <a:latin typeface="Times New Roman"/>
                <a:cs typeface="Times New Roman"/>
              </a:rPr>
              <a:t> </a:t>
            </a:r>
            <a:r>
              <a:rPr sz="1100" spc="-25" dirty="0">
                <a:latin typeface="Lucida Sans Unicode"/>
                <a:cs typeface="Lucida Sans Unicode"/>
              </a:rPr>
              <a:t>42</a:t>
            </a:r>
            <a:r>
              <a:rPr sz="1100" spc="-25" dirty="0">
                <a:latin typeface="Times New Roman"/>
                <a:cs typeface="Times New Roman"/>
              </a:rPr>
              <a:t>.</a:t>
            </a:r>
            <a:endParaRPr sz="1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819"/>
              </a:spcBef>
            </a:pPr>
            <a:r>
              <a:rPr sz="1100" spc="204" dirty="0">
                <a:solidFill>
                  <a:srgbClr val="2F3E9F"/>
                </a:solidFill>
                <a:latin typeface="Lucida Sans Unicode"/>
                <a:cs typeface="Lucida Sans Unicode"/>
              </a:rPr>
              <a:t>[</a:t>
            </a:r>
            <a:r>
              <a:rPr sz="1100" spc="225" dirty="0">
                <a:solidFill>
                  <a:srgbClr val="2F3E9F"/>
                </a:solidFill>
                <a:latin typeface="Lucida Sans Unicode"/>
                <a:cs typeface="Lucida Sans Unicode"/>
              </a:rPr>
              <a:t> </a:t>
            </a:r>
            <a:r>
              <a:rPr sz="1100" spc="185" dirty="0">
                <a:solidFill>
                  <a:srgbClr val="2F3E9F"/>
                </a:solidFill>
                <a:latin typeface="Lucida Sans Unicode"/>
                <a:cs typeface="Lucida Sans Unicode"/>
              </a:rPr>
              <a:t>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spc="-25" dirty="0"/>
              <a:t>16</a:t>
            </a:fld>
            <a:endParaRPr spc="-25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32638" y="9418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485"/>
    </mc:Choice>
    <mc:Fallback>
      <p:transition spd="slow" advTm="604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spc="-25" dirty="0"/>
              <a:t>2</a:t>
            </a:fld>
            <a:endParaRPr spc="-25" dirty="0"/>
          </a:p>
        </p:txBody>
      </p:sp>
      <p:sp>
        <p:nvSpPr>
          <p:cNvPr id="2" name="object 2"/>
          <p:cNvSpPr txBox="1"/>
          <p:nvPr/>
        </p:nvSpPr>
        <p:spPr>
          <a:xfrm>
            <a:off x="927052" y="914378"/>
            <a:ext cx="5918835" cy="1450975"/>
          </a:xfrm>
          <a:prstGeom prst="rect">
            <a:avLst/>
          </a:prstGeom>
          <a:solidFill>
            <a:srgbClr val="F7F7F7"/>
          </a:solidFill>
        </p:spPr>
        <p:txBody>
          <a:bodyPr vert="horz" wrap="square" lIns="0" tIns="16510" rIns="0" bIns="0" rtlCol="0">
            <a:spAutoFit/>
          </a:bodyPr>
          <a:lstStyle/>
          <a:p>
            <a:pPr marL="37465">
              <a:lnSpc>
                <a:spcPct val="100000"/>
              </a:lnSpc>
              <a:spcBef>
                <a:spcPts val="130"/>
              </a:spcBef>
            </a:pP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from</a:t>
            </a:r>
            <a:r>
              <a:rPr sz="1100" b="1" spc="440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b="1" spc="105" dirty="0">
                <a:solidFill>
                  <a:srgbClr val="0000FF"/>
                </a:solidFill>
                <a:latin typeface="Calibri"/>
                <a:cs typeface="Calibri"/>
              </a:rPr>
              <a:t>sklearn.inspection</a:t>
            </a:r>
            <a:r>
              <a:rPr sz="1100" b="1" spc="440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1100" b="1" dirty="0">
                <a:solidFill>
                  <a:srgbClr val="007F00"/>
                </a:solidFill>
                <a:latin typeface="Calibri"/>
                <a:cs typeface="Calibri"/>
              </a:rPr>
              <a:t>import</a:t>
            </a:r>
            <a:r>
              <a:rPr sz="1100" b="1" spc="440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permutation_importance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1390"/>
              </a:spcBef>
            </a:pPr>
            <a:r>
              <a:rPr sz="1100" spc="-150" dirty="0">
                <a:latin typeface="Lucida Sans Unicode"/>
                <a:cs typeface="Lucida Sans Unicode"/>
              </a:rPr>
              <a:t>RANDOM_STATE</a:t>
            </a:r>
            <a:r>
              <a:rPr sz="1100" spc="95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0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-25" dirty="0">
                <a:solidFill>
                  <a:srgbClr val="666666"/>
                </a:solidFill>
                <a:latin typeface="Lucida Sans Unicode"/>
                <a:cs typeface="Lucida Sans Unicode"/>
              </a:rPr>
              <a:t>42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sz="1100" spc="-50" dirty="0">
                <a:latin typeface="Lucida Sans Unicode"/>
                <a:cs typeface="Lucida Sans Unicode"/>
              </a:rPr>
              <a:t>np</a:t>
            </a:r>
            <a:r>
              <a:rPr sz="1100" spc="-5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50" dirty="0">
                <a:latin typeface="Lucida Sans Unicode"/>
                <a:cs typeface="Lucida Sans Unicode"/>
              </a:rPr>
              <a:t>random</a:t>
            </a:r>
            <a:r>
              <a:rPr sz="1100" spc="-5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50" dirty="0">
                <a:latin typeface="Lucida Sans Unicode"/>
                <a:cs typeface="Lucida Sans Unicode"/>
              </a:rPr>
              <a:t>seed(RANDOM_STATE)</a:t>
            </a:r>
            <a:endParaRPr sz="11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1019"/>
              </a:spcBef>
            </a:pPr>
            <a:endParaRPr sz="1100">
              <a:latin typeface="Lucida Sans Unicode"/>
              <a:cs typeface="Lucida Sans Unicode"/>
            </a:endParaRPr>
          </a:p>
          <a:p>
            <a:pPr marL="37465" marR="3035935">
              <a:lnSpc>
                <a:spcPct val="102600"/>
              </a:lnSpc>
            </a:pPr>
            <a:r>
              <a:rPr sz="1100" spc="70" dirty="0">
                <a:latin typeface="Lucida Sans Unicode"/>
                <a:cs typeface="Lucida Sans Unicode"/>
              </a:rPr>
              <a:t>plt</a:t>
            </a:r>
            <a:r>
              <a:rPr sz="1100" spc="7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70" dirty="0">
                <a:latin typeface="Lucida Sans Unicode"/>
                <a:cs typeface="Lucida Sans Unicode"/>
              </a:rPr>
              <a:t>rcParams[</a:t>
            </a:r>
            <a:r>
              <a:rPr sz="1100" spc="70" dirty="0">
                <a:solidFill>
                  <a:srgbClr val="BA2121"/>
                </a:solidFill>
                <a:latin typeface="Lucida Sans Unicode"/>
                <a:cs typeface="Lucida Sans Unicode"/>
              </a:rPr>
              <a:t>'figure.figsize'</a:t>
            </a:r>
            <a:r>
              <a:rPr sz="1100" spc="70" dirty="0">
                <a:latin typeface="Lucida Sans Unicode"/>
                <a:cs typeface="Lucida Sans Unicode"/>
              </a:rPr>
              <a:t>]</a:t>
            </a:r>
            <a:r>
              <a:rPr sz="1100" spc="275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80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95" dirty="0">
                <a:latin typeface="Lucida Sans Unicode"/>
                <a:cs typeface="Lucida Sans Unicode"/>
              </a:rPr>
              <a:t>(</a:t>
            </a:r>
            <a:r>
              <a:rPr sz="1100" spc="95" dirty="0">
                <a:solidFill>
                  <a:srgbClr val="666666"/>
                </a:solidFill>
                <a:latin typeface="Lucida Sans Unicode"/>
                <a:cs typeface="Lucida Sans Unicode"/>
              </a:rPr>
              <a:t>7</a:t>
            </a:r>
            <a:r>
              <a:rPr sz="1100" spc="95" dirty="0">
                <a:latin typeface="Lucida Sans Unicode"/>
                <a:cs typeface="Lucida Sans Unicode"/>
              </a:rPr>
              <a:t>,</a:t>
            </a:r>
            <a:r>
              <a:rPr sz="1100" spc="275" dirty="0">
                <a:latin typeface="Lucida Sans Unicode"/>
                <a:cs typeface="Lucida Sans Unicode"/>
              </a:rPr>
              <a:t> </a:t>
            </a:r>
            <a:r>
              <a:rPr sz="1100" spc="-25" dirty="0">
                <a:solidFill>
                  <a:srgbClr val="666666"/>
                </a:solidFill>
                <a:latin typeface="Lucida Sans Unicode"/>
                <a:cs typeface="Lucida Sans Unicode"/>
              </a:rPr>
              <a:t>5</a:t>
            </a:r>
            <a:r>
              <a:rPr sz="1100" spc="-25" dirty="0">
                <a:latin typeface="Lucida Sans Unicode"/>
                <a:cs typeface="Lucida Sans Unicode"/>
              </a:rPr>
              <a:t>) </a:t>
            </a:r>
            <a:r>
              <a:rPr sz="1100" spc="55" dirty="0">
                <a:latin typeface="Lucida Sans Unicode"/>
                <a:cs typeface="Lucida Sans Unicode"/>
              </a:rPr>
              <a:t>plt</a:t>
            </a:r>
            <a:r>
              <a:rPr sz="1100" spc="5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55" dirty="0">
                <a:latin typeface="Lucida Sans Unicode"/>
                <a:cs typeface="Lucida Sans Unicode"/>
              </a:rPr>
              <a:t>rcParams[</a:t>
            </a:r>
            <a:r>
              <a:rPr sz="1100" spc="55" dirty="0">
                <a:solidFill>
                  <a:srgbClr val="BA2121"/>
                </a:solidFill>
                <a:latin typeface="Lucida Sans Unicode"/>
                <a:cs typeface="Lucida Sans Unicode"/>
              </a:rPr>
              <a:t>'axes.grid'</a:t>
            </a:r>
            <a:r>
              <a:rPr sz="1100" spc="55" dirty="0">
                <a:latin typeface="Lucida Sans Unicode"/>
                <a:cs typeface="Lucida Sans Unicode"/>
              </a:rPr>
              <a:t>]</a:t>
            </a:r>
            <a:r>
              <a:rPr sz="1100" spc="27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70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b="1" spc="30" dirty="0">
                <a:solidFill>
                  <a:srgbClr val="007F00"/>
                </a:solidFill>
                <a:latin typeface="Calibri"/>
                <a:cs typeface="Calibri"/>
              </a:rPr>
              <a:t>True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00062" y="2471812"/>
            <a:ext cx="38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60" dirty="0">
                <a:solidFill>
                  <a:srgbClr val="2F3E9F"/>
                </a:solidFill>
                <a:latin typeface="Lucida Sans Unicode"/>
                <a:cs typeface="Lucida Sans Unicode"/>
              </a:rPr>
              <a:t>[13]: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27052" y="2488926"/>
            <a:ext cx="5918835" cy="1945005"/>
          </a:xfrm>
          <a:prstGeom prst="rect">
            <a:avLst/>
          </a:prstGeom>
          <a:solidFill>
            <a:srgbClr val="F7F7F7"/>
          </a:solidFill>
        </p:spPr>
        <p:txBody>
          <a:bodyPr vert="horz" wrap="square" lIns="0" tIns="0" rIns="0" bIns="0" rtlCol="0">
            <a:spAutoFit/>
          </a:bodyPr>
          <a:lstStyle/>
          <a:p>
            <a:pPr marL="37465">
              <a:lnSpc>
                <a:spcPts val="1275"/>
              </a:lnSpc>
            </a:pPr>
            <a:r>
              <a:rPr sz="1100" dirty="0">
                <a:latin typeface="Lucida Sans Unicode"/>
                <a:cs typeface="Lucida Sans Unicode"/>
              </a:rPr>
              <a:t>dataset</a:t>
            </a:r>
            <a:r>
              <a:rPr sz="1100" spc="265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6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load_breast_cancer()</a:t>
            </a:r>
            <a:endParaRPr sz="1100">
              <a:latin typeface="Lucida Sans Unicode"/>
              <a:cs typeface="Lucida Sans Unicode"/>
            </a:endParaRPr>
          </a:p>
          <a:p>
            <a:pPr marL="37465" marR="1435735">
              <a:lnSpc>
                <a:spcPct val="102600"/>
              </a:lnSpc>
            </a:pPr>
            <a:r>
              <a:rPr sz="1100" dirty="0">
                <a:latin typeface="Lucida Sans Unicode"/>
                <a:cs typeface="Lucida Sans Unicode"/>
              </a:rPr>
              <a:t>X</a:t>
            </a:r>
            <a:r>
              <a:rPr sz="1100" spc="21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pd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dirty="0">
                <a:latin typeface="Lucida Sans Unicode"/>
                <a:cs typeface="Lucida Sans Unicode"/>
              </a:rPr>
              <a:t>DataFrame(dataset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dirty="0">
                <a:latin typeface="Lucida Sans Unicode"/>
                <a:cs typeface="Lucida Sans Unicode"/>
              </a:rPr>
              <a:t>data,</a:t>
            </a:r>
            <a:r>
              <a:rPr sz="1100" spc="220" dirty="0">
                <a:latin typeface="Lucida Sans Unicode"/>
                <a:cs typeface="Lucida Sans Unicode"/>
              </a:rPr>
              <a:t> </a:t>
            </a:r>
            <a:r>
              <a:rPr sz="1100" spc="-30" dirty="0">
                <a:latin typeface="Lucida Sans Unicode"/>
                <a:cs typeface="Lucida Sans Unicode"/>
              </a:rPr>
              <a:t>columns</a:t>
            </a:r>
            <a:r>
              <a:rPr sz="1100" spc="-3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-30" dirty="0">
                <a:latin typeface="Lucida Sans Unicode"/>
                <a:cs typeface="Lucida Sans Unicode"/>
              </a:rPr>
              <a:t>dataset</a:t>
            </a:r>
            <a:r>
              <a:rPr sz="1100" spc="-3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30" dirty="0">
                <a:latin typeface="Lucida Sans Unicode"/>
                <a:cs typeface="Lucida Sans Unicode"/>
              </a:rPr>
              <a:t>feature_names) </a:t>
            </a:r>
            <a:r>
              <a:rPr sz="1100" dirty="0">
                <a:latin typeface="Lucida Sans Unicode"/>
                <a:cs typeface="Lucida Sans Unicode"/>
              </a:rPr>
              <a:t>y</a:t>
            </a:r>
            <a:r>
              <a:rPr sz="1100" spc="225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9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50" dirty="0">
                <a:latin typeface="Lucida Sans Unicode"/>
                <a:cs typeface="Lucida Sans Unicode"/>
              </a:rPr>
              <a:t>pd</a:t>
            </a:r>
            <a:r>
              <a:rPr sz="1100" spc="5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50" dirty="0">
                <a:latin typeface="Lucida Sans Unicode"/>
                <a:cs typeface="Lucida Sans Unicode"/>
              </a:rPr>
              <a:t>Series(dataset</a:t>
            </a:r>
            <a:r>
              <a:rPr sz="1100" spc="5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50" dirty="0">
                <a:latin typeface="Lucida Sans Unicode"/>
                <a:cs typeface="Lucida Sans Unicode"/>
              </a:rPr>
              <a:t>target,</a:t>
            </a:r>
            <a:r>
              <a:rPr sz="1100" spc="22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name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-10" dirty="0">
                <a:solidFill>
                  <a:srgbClr val="BA2121"/>
                </a:solidFill>
                <a:latin typeface="Lucida Sans Unicode"/>
                <a:cs typeface="Lucida Sans Unicode"/>
              </a:rPr>
              <a:t>'target'</a:t>
            </a:r>
            <a:r>
              <a:rPr sz="1100" spc="-10" dirty="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7465" marR="4199255">
              <a:lnSpc>
                <a:spcPct val="102600"/>
              </a:lnSpc>
              <a:spcBef>
                <a:spcPts val="1355"/>
              </a:spcBef>
            </a:pPr>
            <a:r>
              <a:rPr sz="1100" spc="-25" dirty="0">
                <a:latin typeface="Lucida Sans Unicode"/>
                <a:cs typeface="Lucida Sans Unicode"/>
              </a:rPr>
              <a:t>target_map</a:t>
            </a:r>
            <a:r>
              <a:rPr sz="1100" spc="155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75" dirty="0">
                <a:latin typeface="Lucida Sans Unicode"/>
                <a:cs typeface="Lucida Sans Unicode"/>
              </a:rPr>
              <a:t>{</a:t>
            </a:r>
            <a:r>
              <a:rPr sz="1100" spc="75" dirty="0">
                <a:solidFill>
                  <a:srgbClr val="666666"/>
                </a:solidFill>
                <a:latin typeface="Lucida Sans Unicode"/>
                <a:cs typeface="Lucida Sans Unicode"/>
              </a:rPr>
              <a:t>0</a:t>
            </a:r>
            <a:r>
              <a:rPr sz="1100" spc="75" dirty="0">
                <a:latin typeface="Lucida Sans Unicode"/>
                <a:cs typeface="Lucida Sans Unicode"/>
              </a:rPr>
              <a:t>:</a:t>
            </a:r>
            <a:r>
              <a:rPr sz="1100" spc="75" dirty="0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sz="1100" spc="75" dirty="0">
                <a:latin typeface="Lucida Sans Unicode"/>
                <a:cs typeface="Lucida Sans Unicode"/>
              </a:rPr>
              <a:t>,</a:t>
            </a:r>
            <a:r>
              <a:rPr sz="1100" spc="190" dirty="0">
                <a:latin typeface="Lucida Sans Unicode"/>
                <a:cs typeface="Lucida Sans Unicode"/>
              </a:rPr>
              <a:t> </a:t>
            </a:r>
            <a:r>
              <a:rPr sz="1100" spc="-20" dirty="0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sz="1100" spc="-20" dirty="0">
                <a:latin typeface="Lucida Sans Unicode"/>
                <a:cs typeface="Lucida Sans Unicode"/>
              </a:rPr>
              <a:t>:</a:t>
            </a:r>
            <a:r>
              <a:rPr sz="1100" spc="-20" dirty="0">
                <a:solidFill>
                  <a:srgbClr val="666666"/>
                </a:solidFill>
                <a:latin typeface="Lucida Sans Unicode"/>
                <a:cs typeface="Lucida Sans Unicode"/>
              </a:rPr>
              <a:t>0</a:t>
            </a:r>
            <a:r>
              <a:rPr sz="1100" spc="-20" dirty="0">
                <a:latin typeface="Lucida Sans Unicode"/>
                <a:cs typeface="Lucida Sans Unicode"/>
              </a:rPr>
              <a:t>} </a:t>
            </a:r>
            <a:r>
              <a:rPr sz="1100" dirty="0">
                <a:latin typeface="Lucida Sans Unicode"/>
                <a:cs typeface="Lucida Sans Unicode"/>
              </a:rPr>
              <a:t>y</a:t>
            </a:r>
            <a:r>
              <a:rPr sz="1100" spc="22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y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map(target_map)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1390"/>
              </a:spcBef>
            </a:pPr>
            <a:r>
              <a:rPr sz="1100" spc="80" dirty="0">
                <a:solidFill>
                  <a:srgbClr val="007F00"/>
                </a:solidFill>
                <a:latin typeface="Lucida Sans Unicode"/>
                <a:cs typeface="Lucida Sans Unicode"/>
              </a:rPr>
              <a:t>print</a:t>
            </a:r>
            <a:r>
              <a:rPr sz="1100" spc="80" dirty="0">
                <a:latin typeface="Lucida Sans Unicode"/>
                <a:cs typeface="Lucida Sans Unicode"/>
              </a:rPr>
              <a:t>(</a:t>
            </a:r>
            <a:r>
              <a:rPr sz="1100" spc="80" dirty="0">
                <a:solidFill>
                  <a:srgbClr val="BA2121"/>
                </a:solidFill>
                <a:latin typeface="Lucida Sans Unicode"/>
                <a:cs typeface="Lucida Sans Unicode"/>
              </a:rPr>
              <a:t>'Shape:'</a:t>
            </a:r>
            <a:r>
              <a:rPr sz="1100" spc="80" dirty="0">
                <a:latin typeface="Lucida Sans Unicode"/>
                <a:cs typeface="Lucida Sans Unicode"/>
              </a:rPr>
              <a:t>,</a:t>
            </a:r>
            <a:r>
              <a:rPr sz="1100" spc="29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X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shape)</a:t>
            </a:r>
            <a:endParaRPr sz="1100">
              <a:latin typeface="Lucida Sans Unicode"/>
              <a:cs typeface="Lucida Sans Unicode"/>
            </a:endParaRPr>
          </a:p>
          <a:p>
            <a:pPr marL="37465" marR="2017395">
              <a:lnSpc>
                <a:spcPct val="102699"/>
              </a:lnSpc>
            </a:pPr>
            <a:r>
              <a:rPr sz="1100" spc="55" dirty="0">
                <a:solidFill>
                  <a:srgbClr val="007F00"/>
                </a:solidFill>
                <a:latin typeface="Lucida Sans Unicode"/>
                <a:cs typeface="Lucida Sans Unicode"/>
              </a:rPr>
              <a:t>print</a:t>
            </a:r>
            <a:r>
              <a:rPr sz="1100" spc="55" dirty="0">
                <a:latin typeface="Lucida Sans Unicode"/>
                <a:cs typeface="Lucida Sans Unicode"/>
              </a:rPr>
              <a:t>(</a:t>
            </a:r>
            <a:r>
              <a:rPr sz="1100" spc="55" dirty="0">
                <a:solidFill>
                  <a:srgbClr val="BA2121"/>
                </a:solidFill>
                <a:latin typeface="Lucida Sans Unicode"/>
                <a:cs typeface="Lucida Sans Unicode"/>
              </a:rPr>
              <a:t>'Target</a:t>
            </a:r>
            <a:r>
              <a:rPr sz="1100" spc="21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50" dirty="0">
                <a:solidFill>
                  <a:srgbClr val="BA2121"/>
                </a:solidFill>
                <a:latin typeface="Lucida Sans Unicode"/>
                <a:cs typeface="Lucida Sans Unicode"/>
              </a:rPr>
              <a:t>distribution</a:t>
            </a:r>
            <a:r>
              <a:rPr sz="1100" spc="21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-10" dirty="0">
                <a:solidFill>
                  <a:srgbClr val="BA2121"/>
                </a:solidFill>
                <a:latin typeface="Lucida Sans Unicode"/>
                <a:cs typeface="Lucida Sans Unicode"/>
              </a:rPr>
              <a:t>(0=benign,</a:t>
            </a:r>
            <a:r>
              <a:rPr sz="1100" spc="21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-10" dirty="0">
                <a:solidFill>
                  <a:srgbClr val="BA2121"/>
                </a:solidFill>
                <a:latin typeface="Lucida Sans Unicode"/>
                <a:cs typeface="Lucida Sans Unicode"/>
              </a:rPr>
              <a:t>1=malignant):'</a:t>
            </a:r>
            <a:r>
              <a:rPr sz="1100" spc="-10" dirty="0">
                <a:latin typeface="Lucida Sans Unicode"/>
                <a:cs typeface="Lucida Sans Unicode"/>
              </a:rPr>
              <a:t>) </a:t>
            </a:r>
            <a:r>
              <a:rPr sz="1100" spc="40" dirty="0">
                <a:solidFill>
                  <a:srgbClr val="007F00"/>
                </a:solidFill>
                <a:latin typeface="Lucida Sans Unicode"/>
                <a:cs typeface="Lucida Sans Unicode"/>
              </a:rPr>
              <a:t>print</a:t>
            </a:r>
            <a:r>
              <a:rPr sz="1100" spc="40" dirty="0">
                <a:latin typeface="Lucida Sans Unicode"/>
                <a:cs typeface="Lucida Sans Unicode"/>
              </a:rPr>
              <a:t>(y</a:t>
            </a:r>
            <a:r>
              <a:rPr sz="1100" spc="4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40" dirty="0">
                <a:latin typeface="Lucida Sans Unicode"/>
                <a:cs typeface="Lucida Sans Unicode"/>
              </a:rPr>
              <a:t>value_counts()</a:t>
            </a:r>
            <a:r>
              <a:rPr sz="1100" spc="4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40" dirty="0">
                <a:latin typeface="Lucida Sans Unicode"/>
                <a:cs typeface="Lucida Sans Unicode"/>
              </a:rPr>
              <a:t>sort_index())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sz="1100" spc="-10" dirty="0">
                <a:latin typeface="Lucida Sans Unicode"/>
                <a:cs typeface="Lucida Sans Unicode"/>
              </a:rPr>
              <a:t>X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head()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01700" y="4552910"/>
            <a:ext cx="3270250" cy="117094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latin typeface="Lucida Sans Unicode"/>
                <a:cs typeface="Lucida Sans Unicode"/>
              </a:rPr>
              <a:t>Shape:</a:t>
            </a:r>
            <a:r>
              <a:rPr sz="1100" spc="185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(569,</a:t>
            </a:r>
            <a:r>
              <a:rPr sz="1100" spc="185" dirty="0">
                <a:latin typeface="Lucida Sans Unicode"/>
                <a:cs typeface="Lucida Sans Unicode"/>
              </a:rPr>
              <a:t> </a:t>
            </a:r>
            <a:r>
              <a:rPr sz="1100" spc="-25" dirty="0">
                <a:latin typeface="Lucida Sans Unicode"/>
                <a:cs typeface="Lucida Sans Unicode"/>
              </a:rPr>
              <a:t>30)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dirty="0">
                <a:latin typeface="Lucida Sans Unicode"/>
                <a:cs typeface="Lucida Sans Unicode"/>
              </a:rPr>
              <a:t>Target</a:t>
            </a:r>
            <a:r>
              <a:rPr sz="1100" spc="160" dirty="0">
                <a:latin typeface="Lucida Sans Unicode"/>
                <a:cs typeface="Lucida Sans Unicode"/>
              </a:rPr>
              <a:t> </a:t>
            </a:r>
            <a:r>
              <a:rPr sz="1100" spc="50" dirty="0">
                <a:latin typeface="Lucida Sans Unicode"/>
                <a:cs typeface="Lucida Sans Unicode"/>
              </a:rPr>
              <a:t>distribution</a:t>
            </a:r>
            <a:r>
              <a:rPr sz="1100" spc="16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(0=benign,</a:t>
            </a:r>
            <a:r>
              <a:rPr sz="1100" spc="16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1=malignant):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  <a:tabLst>
                <a:tab pos="375920" algn="l"/>
              </a:tabLst>
            </a:pPr>
            <a:r>
              <a:rPr sz="1100" spc="-50" dirty="0">
                <a:latin typeface="Lucida Sans Unicode"/>
                <a:cs typeface="Lucida Sans Unicode"/>
              </a:rPr>
              <a:t>0</a:t>
            </a:r>
            <a:r>
              <a:rPr sz="1100" dirty="0">
                <a:latin typeface="Lucida Sans Unicode"/>
                <a:cs typeface="Lucida Sans Unicode"/>
              </a:rPr>
              <a:t>	</a:t>
            </a:r>
            <a:r>
              <a:rPr sz="1100" spc="-25" dirty="0">
                <a:latin typeface="Lucida Sans Unicode"/>
                <a:cs typeface="Lucida Sans Unicode"/>
              </a:rPr>
              <a:t>357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  <a:tabLst>
                <a:tab pos="375920" algn="l"/>
              </a:tabLst>
            </a:pPr>
            <a:r>
              <a:rPr sz="1100" spc="-50" dirty="0">
                <a:latin typeface="Lucida Sans Unicode"/>
                <a:cs typeface="Lucida Sans Unicode"/>
              </a:rPr>
              <a:t>1</a:t>
            </a:r>
            <a:r>
              <a:rPr sz="1100" dirty="0">
                <a:latin typeface="Lucida Sans Unicode"/>
                <a:cs typeface="Lucida Sans Unicode"/>
              </a:rPr>
              <a:t>	</a:t>
            </a:r>
            <a:r>
              <a:rPr sz="1100" spc="-25" dirty="0">
                <a:latin typeface="Lucida Sans Unicode"/>
                <a:cs typeface="Lucida Sans Unicode"/>
              </a:rPr>
              <a:t>212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85" dirty="0">
                <a:latin typeface="Lucida Sans Unicode"/>
                <a:cs typeface="Lucida Sans Unicode"/>
              </a:rPr>
              <a:t>Name:</a:t>
            </a:r>
            <a:r>
              <a:rPr sz="1100" spc="204" dirty="0">
                <a:latin typeface="Lucida Sans Unicode"/>
                <a:cs typeface="Lucida Sans Unicode"/>
              </a:rPr>
              <a:t> </a:t>
            </a:r>
            <a:r>
              <a:rPr sz="1100" spc="65" dirty="0">
                <a:latin typeface="Lucida Sans Unicode"/>
                <a:cs typeface="Lucida Sans Unicode"/>
              </a:rPr>
              <a:t>target,</a:t>
            </a:r>
            <a:r>
              <a:rPr sz="1100" spc="210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dtype:</a:t>
            </a:r>
            <a:r>
              <a:rPr sz="1100" spc="204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int64</a:t>
            </a:r>
            <a:endParaRPr sz="1100">
              <a:latin typeface="Lucida Sans Unicode"/>
              <a:cs typeface="Lucida Sans Unicode"/>
            </a:endParaRPr>
          </a:p>
          <a:p>
            <a:pPr marL="274955">
              <a:lnSpc>
                <a:spcPct val="100000"/>
              </a:lnSpc>
              <a:spcBef>
                <a:spcPts val="970"/>
              </a:spcBef>
              <a:tabLst>
                <a:tab pos="1220470" algn="l"/>
                <a:tab pos="2239010" algn="l"/>
              </a:tabLst>
            </a:pPr>
            <a:r>
              <a:rPr sz="1100" spc="-125" dirty="0">
                <a:latin typeface="Lucida Sans Unicode"/>
                <a:cs typeface="Lucida Sans Unicode"/>
              </a:rPr>
              <a:t>mean</a:t>
            </a:r>
            <a:r>
              <a:rPr sz="1100" spc="4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radius</a:t>
            </a:r>
            <a:r>
              <a:rPr sz="1100" dirty="0">
                <a:latin typeface="Lucida Sans Unicode"/>
                <a:cs typeface="Lucida Sans Unicode"/>
              </a:rPr>
              <a:t>	</a:t>
            </a:r>
            <a:r>
              <a:rPr sz="1100" spc="-125" dirty="0">
                <a:latin typeface="Lucida Sans Unicode"/>
                <a:cs typeface="Lucida Sans Unicode"/>
              </a:rPr>
              <a:t>mean</a:t>
            </a:r>
            <a:r>
              <a:rPr sz="1100" spc="5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texture</a:t>
            </a:r>
            <a:r>
              <a:rPr sz="1100" dirty="0">
                <a:latin typeface="Lucida Sans Unicode"/>
                <a:cs typeface="Lucida Sans Unicode"/>
              </a:rPr>
              <a:t>	</a:t>
            </a:r>
            <a:r>
              <a:rPr sz="1100" spc="-125" dirty="0">
                <a:latin typeface="Lucida Sans Unicode"/>
                <a:cs typeface="Lucida Sans Unicode"/>
              </a:rPr>
              <a:t>mean</a:t>
            </a:r>
            <a:r>
              <a:rPr sz="1100" spc="4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perimeter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00062" y="5531953"/>
            <a:ext cx="38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60" dirty="0">
                <a:solidFill>
                  <a:srgbClr val="D74314"/>
                </a:solidFill>
                <a:latin typeface="Lucida Sans Unicode"/>
                <a:cs typeface="Lucida Sans Unicode"/>
              </a:rPr>
              <a:t>[13]: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291862" y="5531953"/>
            <a:ext cx="213487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812165" algn="l"/>
                <a:tab pos="2049145" algn="l"/>
              </a:tabLst>
            </a:pPr>
            <a:r>
              <a:rPr sz="1100" spc="-125" dirty="0">
                <a:latin typeface="Lucida Sans Unicode"/>
                <a:cs typeface="Lucida Sans Unicode"/>
              </a:rPr>
              <a:t>mean</a:t>
            </a:r>
            <a:r>
              <a:rPr sz="1100" spc="45" dirty="0">
                <a:latin typeface="Lucida Sans Unicode"/>
                <a:cs typeface="Lucida Sans Unicode"/>
              </a:rPr>
              <a:t> </a:t>
            </a:r>
            <a:r>
              <a:rPr sz="1100" spc="-20" dirty="0">
                <a:latin typeface="Lucida Sans Unicode"/>
                <a:cs typeface="Lucida Sans Unicode"/>
              </a:rPr>
              <a:t>area</a:t>
            </a:r>
            <a:r>
              <a:rPr sz="1100" dirty="0">
                <a:latin typeface="Lucida Sans Unicode"/>
                <a:cs typeface="Lucida Sans Unicode"/>
              </a:rPr>
              <a:t>	</a:t>
            </a:r>
            <a:r>
              <a:rPr sz="1100" spc="-125" dirty="0">
                <a:latin typeface="Lucida Sans Unicode"/>
                <a:cs typeface="Lucida Sans Unicode"/>
              </a:rPr>
              <a:t>mean</a:t>
            </a:r>
            <a:r>
              <a:rPr sz="1100" spc="4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smoothness</a:t>
            </a:r>
            <a:r>
              <a:rPr sz="1100" dirty="0">
                <a:latin typeface="Lucida Sans Unicode"/>
                <a:cs typeface="Lucida Sans Unicode"/>
              </a:rPr>
              <a:t>	</a:t>
            </a:r>
            <a:r>
              <a:rPr sz="1100" spc="-50" dirty="0">
                <a:latin typeface="Lucida Sans Unicode"/>
                <a:cs typeface="Lucida Sans Unicode"/>
              </a:rPr>
              <a:t>\</a:t>
            </a:r>
            <a:endParaRPr sz="1100">
              <a:latin typeface="Lucida Sans Unicode"/>
              <a:cs typeface="Lucida Sans Unicode"/>
            </a:endParaRPr>
          </a:p>
        </p:txBody>
      </p:sp>
      <p:graphicFrame>
        <p:nvGraphicFramePr>
          <p:cNvPr id="8" name="object 8"/>
          <p:cNvGraphicFramePr>
            <a:graphicFrameLocks noGrp="1"/>
          </p:cNvGraphicFramePr>
          <p:nvPr/>
        </p:nvGraphicFramePr>
        <p:xfrm>
          <a:off x="926934" y="5714521"/>
          <a:ext cx="5449568" cy="32727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56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39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38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22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461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453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5537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77800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17.99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 gridSpan="2">
                  <a:txBody>
                    <a:bodyPr/>
                    <a:lstStyle/>
                    <a:p>
                      <a:pPr marL="14541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10.38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69088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122.80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161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1001.0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0.11840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20.57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17.77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69088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132.90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161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1326.0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0.08474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19.69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21.25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69088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130.00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161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1203.0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0.10960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11.42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20.38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76327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77.58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5400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386.1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0.14250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20.29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45415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14.34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690880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135.10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1610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1297.0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0.10030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3535">
                <a:tc gridSpan="8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249554">
                        <a:lnSpc>
                          <a:spcPct val="100000"/>
                        </a:lnSpc>
                        <a:tabLst>
                          <a:tab pos="1558925" algn="l"/>
                          <a:tab pos="2722880" algn="l"/>
                          <a:tab pos="4250055" algn="l"/>
                          <a:tab pos="5340985" algn="l"/>
                        </a:tabLst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compactness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concavity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5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concave</a:t>
                      </a:r>
                      <a:r>
                        <a:rPr sz="1100" spc="5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points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symmetry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5735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R="137795" algn="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0.27760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 gridSpan="3">
                  <a:txBody>
                    <a:bodyPr/>
                    <a:lstStyle/>
                    <a:p>
                      <a:pPr marL="58166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0.3001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94551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0.14710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0.2419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137795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0.07864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0.0869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94551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0.07017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0.1812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137795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0.15990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0.1974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94551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0.12790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0.2069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137795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0.28390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marL="58166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0.2414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94551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0.10520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0.2597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137795" algn="r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0.13280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marL="581660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0.1980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945515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0.10430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90830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0.1809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43535">
                <a:tc gridSpan="8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249554">
                        <a:lnSpc>
                          <a:spcPct val="100000"/>
                        </a:lnSpc>
                        <a:tabLst>
                          <a:tab pos="1995170" algn="l"/>
                          <a:tab pos="2213610" algn="l"/>
                          <a:tab pos="3231515" algn="l"/>
                          <a:tab pos="4323080" algn="l"/>
                        </a:tabLst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14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fractal</a:t>
                      </a:r>
                      <a:r>
                        <a:rPr sz="1100" spc="14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dimension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100" spc="-580" dirty="0">
                          <a:latin typeface="Lucida Sans Unicode"/>
                          <a:cs typeface="Lucida Sans Unicode"/>
                        </a:rPr>
                        <a:t>…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radius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texture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perimeter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65735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 gridSpan="2">
                  <a:txBody>
                    <a:bodyPr/>
                    <a:lstStyle/>
                    <a:p>
                      <a:pPr marL="94551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0.07871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6195" algn="ct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580" dirty="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 gridSpan="2">
                  <a:txBody>
                    <a:bodyPr/>
                    <a:lstStyle/>
                    <a:p>
                      <a:pPr marL="61785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25.38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83210" algn="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17.33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184.60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94551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0.05667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6195" algn="ctr">
                        <a:lnSpc>
                          <a:spcPts val="1255"/>
                        </a:lnSpc>
                      </a:pPr>
                      <a:r>
                        <a:rPr sz="1100" spc="-580" dirty="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61785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24.99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8321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23.41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158.80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94551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0.05999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6195" algn="ctr">
                        <a:lnSpc>
                          <a:spcPts val="1255"/>
                        </a:lnSpc>
                      </a:pPr>
                      <a:r>
                        <a:rPr sz="1100" spc="-580" dirty="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61785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23.57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8321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25.53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152.50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94551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0.09744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6195" algn="ctr">
                        <a:lnSpc>
                          <a:spcPts val="1255"/>
                        </a:lnSpc>
                      </a:pPr>
                      <a:r>
                        <a:rPr sz="1100" spc="-580" dirty="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61785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14.91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8321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26.50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98.87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945515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0.05883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6195" algn="ctr">
                        <a:lnSpc>
                          <a:spcPts val="1280"/>
                        </a:lnSpc>
                      </a:pPr>
                      <a:r>
                        <a:rPr sz="1100" spc="-580" dirty="0">
                          <a:latin typeface="Lucida Sans Unicode"/>
                          <a:cs typeface="Lucida Sans Unicode"/>
                        </a:rPr>
                        <a:t>…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617855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22.54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83210" algn="r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16.67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152.20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9" name="object 9"/>
          <p:cNvSpPr txBox="1"/>
          <p:nvPr/>
        </p:nvSpPr>
        <p:spPr>
          <a:xfrm>
            <a:off x="6473955" y="7941003"/>
            <a:ext cx="9842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50" dirty="0">
                <a:latin typeface="Lucida Sans Unicode"/>
                <a:cs typeface="Lucida Sans Unicode"/>
              </a:rPr>
              <a:t>\</a:t>
            </a:r>
            <a:endParaRPr sz="1100">
              <a:latin typeface="Lucida Sans Unicode"/>
              <a:cs typeface="Lucida Sans Unicode"/>
            </a:endParaRPr>
          </a:p>
        </p:txBody>
      </p: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32638" y="9418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002"/>
    </mc:Choice>
    <mc:Fallback>
      <p:transition spd="slow" advTm="330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64196" y="1091677"/>
            <a:ext cx="489902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885190" algn="l"/>
                <a:tab pos="2194560" algn="l"/>
                <a:tab pos="3576320" algn="l"/>
                <a:tab pos="4812665" algn="l"/>
              </a:tabLst>
            </a:pPr>
            <a:r>
              <a:rPr sz="1100" dirty="0">
                <a:latin typeface="Lucida Sans Unicode"/>
                <a:cs typeface="Lucida Sans Unicode"/>
              </a:rPr>
              <a:t>worst</a:t>
            </a:r>
            <a:r>
              <a:rPr sz="1100" spc="135" dirty="0">
                <a:latin typeface="Lucida Sans Unicode"/>
                <a:cs typeface="Lucida Sans Unicode"/>
              </a:rPr>
              <a:t> </a:t>
            </a:r>
            <a:r>
              <a:rPr sz="1100" spc="-20" dirty="0">
                <a:latin typeface="Lucida Sans Unicode"/>
                <a:cs typeface="Lucida Sans Unicode"/>
              </a:rPr>
              <a:t>area</a:t>
            </a:r>
            <a:r>
              <a:rPr sz="1100" dirty="0">
                <a:latin typeface="Lucida Sans Unicode"/>
                <a:cs typeface="Lucida Sans Unicode"/>
              </a:rPr>
              <a:t>	worst</a:t>
            </a:r>
            <a:r>
              <a:rPr sz="1100" spc="12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smoothness</a:t>
            </a:r>
            <a:r>
              <a:rPr sz="1100" dirty="0">
                <a:latin typeface="Lucida Sans Unicode"/>
                <a:cs typeface="Lucida Sans Unicode"/>
              </a:rPr>
              <a:t>	worst</a:t>
            </a:r>
            <a:r>
              <a:rPr sz="1100" spc="13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compactness</a:t>
            </a:r>
            <a:r>
              <a:rPr sz="1100" dirty="0">
                <a:latin typeface="Lucida Sans Unicode"/>
                <a:cs typeface="Lucida Sans Unicode"/>
              </a:rPr>
              <a:t>	worst</a:t>
            </a:r>
            <a:r>
              <a:rPr sz="1100" spc="13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concavity</a:t>
            </a:r>
            <a:r>
              <a:rPr sz="1100" dirty="0">
                <a:latin typeface="Lucida Sans Unicode"/>
                <a:cs typeface="Lucida Sans Unicode"/>
              </a:rPr>
              <a:t>	</a:t>
            </a:r>
            <a:r>
              <a:rPr sz="1100" spc="-50" dirty="0">
                <a:latin typeface="Lucida Sans Unicode"/>
                <a:cs typeface="Lucida Sans Unicode"/>
              </a:rPr>
              <a:t>\</a:t>
            </a:r>
            <a:endParaRPr sz="1100">
              <a:latin typeface="Lucida Sans Unicode"/>
              <a:cs typeface="Lucida Sans Unicode"/>
            </a:endParaRPr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926934" y="1274233"/>
          <a:ext cx="4935854" cy="20713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25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46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16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08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249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1346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77800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L="72390" algn="ct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2019.0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 gridSpan="2">
                  <a:txBody>
                    <a:bodyPr/>
                    <a:lstStyle/>
                    <a:p>
                      <a:pPr marL="72707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0.1622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8724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0.6656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0.7119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2390"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1956.0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72707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0.1238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87249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0.1866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0.2416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2390"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1709.0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72707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0.1444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87249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0.4245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0.4504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45415"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567.7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72707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0.2098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87249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0.8663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0.6869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2390" algn="ctr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1575.0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727075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0.1374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872490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0.2050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0.4000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3535">
                <a:tc gridSpan="7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249554">
                        <a:lnSpc>
                          <a:spcPct val="100000"/>
                        </a:lnSpc>
                        <a:tabLst>
                          <a:tab pos="1849755" algn="l"/>
                          <a:tab pos="3013710" algn="l"/>
                        </a:tabLst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worst</a:t>
                      </a:r>
                      <a:r>
                        <a:rPr sz="1100" spc="10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concave</a:t>
                      </a:r>
                      <a:r>
                        <a:rPr sz="1100" spc="10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points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symmetry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worst</a:t>
                      </a:r>
                      <a:r>
                        <a:rPr sz="1100" spc="18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fractal</a:t>
                      </a:r>
                      <a:r>
                        <a:rPr sz="1100" spc="18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dimension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5735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 gridSpan="2">
                  <a:txBody>
                    <a:bodyPr/>
                    <a:lstStyle/>
                    <a:p>
                      <a:pPr marL="94551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0.2654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6540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0.4601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12712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0.11890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94551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0.1860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65405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0.2750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12712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0.08902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94551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0.2430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65405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0.3613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12712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0.08758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94551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0.2575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65405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0.6638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12712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0.17300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945515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0.1625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654050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0.2364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127125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0.07678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4" name="object 4"/>
          <p:cNvSpPr txBox="1"/>
          <p:nvPr/>
        </p:nvSpPr>
        <p:spPr>
          <a:xfrm>
            <a:off x="945984" y="3500728"/>
            <a:ext cx="155321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latin typeface="Lucida Sans Unicode"/>
                <a:cs typeface="Lucida Sans Unicode"/>
              </a:rPr>
              <a:t>[5</a:t>
            </a:r>
            <a:r>
              <a:rPr sz="1100" spc="125" dirty="0">
                <a:latin typeface="Lucida Sans Unicode"/>
                <a:cs typeface="Lucida Sans Unicode"/>
              </a:rPr>
              <a:t> </a:t>
            </a:r>
            <a:r>
              <a:rPr sz="1100" spc="-20" dirty="0">
                <a:latin typeface="Lucida Sans Unicode"/>
                <a:cs typeface="Lucida Sans Unicode"/>
              </a:rPr>
              <a:t>rows</a:t>
            </a:r>
            <a:r>
              <a:rPr sz="1100" spc="125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x</a:t>
            </a:r>
            <a:r>
              <a:rPr sz="1100" spc="130" dirty="0">
                <a:latin typeface="Lucida Sans Unicode"/>
                <a:cs typeface="Lucida Sans Unicode"/>
              </a:rPr>
              <a:t> </a:t>
            </a:r>
            <a:r>
              <a:rPr sz="1100" spc="-40" dirty="0">
                <a:latin typeface="Lucida Sans Unicode"/>
                <a:cs typeface="Lucida Sans Unicode"/>
              </a:rPr>
              <a:t>30</a:t>
            </a:r>
            <a:r>
              <a:rPr sz="1100" spc="125" dirty="0">
                <a:latin typeface="Lucida Sans Unicode"/>
                <a:cs typeface="Lucida Sans Unicode"/>
              </a:rPr>
              <a:t> </a:t>
            </a:r>
            <a:r>
              <a:rPr sz="1100" spc="-35" dirty="0">
                <a:latin typeface="Lucida Sans Unicode"/>
                <a:cs typeface="Lucida Sans Unicode"/>
              </a:rPr>
              <a:t>columns]</a:t>
            </a:r>
            <a:endParaRPr sz="1100">
              <a:latin typeface="Lucida Sans Unicode"/>
              <a:cs typeface="Lucida Sans Unicode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914400" y="3846565"/>
            <a:ext cx="5944235" cy="593725"/>
            <a:chOff x="914400" y="3846565"/>
            <a:chExt cx="5944235" cy="593725"/>
          </a:xfrm>
        </p:grpSpPr>
        <p:sp>
          <p:nvSpPr>
            <p:cNvPr id="6" name="object 6"/>
            <p:cNvSpPr/>
            <p:nvPr/>
          </p:nvSpPr>
          <p:spPr>
            <a:xfrm>
              <a:off x="914400" y="3846565"/>
              <a:ext cx="5944235" cy="593725"/>
            </a:xfrm>
            <a:custGeom>
              <a:avLst/>
              <a:gdLst/>
              <a:ahLst/>
              <a:cxnLst/>
              <a:rect l="l" t="t" r="r" b="b"/>
              <a:pathLst>
                <a:path w="5944234" h="593725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567845"/>
                  </a:lnTo>
                  <a:lnTo>
                    <a:pt x="1988" y="577695"/>
                  </a:lnTo>
                  <a:lnTo>
                    <a:pt x="7411" y="585739"/>
                  </a:lnTo>
                  <a:lnTo>
                    <a:pt x="15455" y="591162"/>
                  </a:lnTo>
                  <a:lnTo>
                    <a:pt x="25305" y="593150"/>
                  </a:lnTo>
                  <a:lnTo>
                    <a:pt x="5918371" y="593150"/>
                  </a:lnTo>
                  <a:lnTo>
                    <a:pt x="5928221" y="591162"/>
                  </a:lnTo>
                  <a:lnTo>
                    <a:pt x="5936265" y="585739"/>
                  </a:lnTo>
                  <a:lnTo>
                    <a:pt x="5941688" y="577695"/>
                  </a:lnTo>
                  <a:lnTo>
                    <a:pt x="5943676" y="567845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27052" y="3859218"/>
              <a:ext cx="5918835" cy="568325"/>
            </a:xfrm>
            <a:custGeom>
              <a:avLst/>
              <a:gdLst/>
              <a:ahLst/>
              <a:cxnLst/>
              <a:rect l="l" t="t" r="r" b="b"/>
              <a:pathLst>
                <a:path w="5918834" h="568325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555192"/>
                  </a:lnTo>
                  <a:lnTo>
                    <a:pt x="0" y="562181"/>
                  </a:lnTo>
                  <a:lnTo>
                    <a:pt x="5664" y="567845"/>
                  </a:lnTo>
                  <a:lnTo>
                    <a:pt x="5912706" y="567845"/>
                  </a:lnTo>
                  <a:lnTo>
                    <a:pt x="5918371" y="562181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500062" y="3842079"/>
            <a:ext cx="38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60" dirty="0">
                <a:solidFill>
                  <a:srgbClr val="2F3E9F"/>
                </a:solidFill>
                <a:latin typeface="Lucida Sans Unicode"/>
                <a:cs typeface="Lucida Sans Unicode"/>
              </a:rPr>
              <a:t>[15]: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spc="-25" dirty="0"/>
              <a:t>3</a:t>
            </a:fld>
            <a:endParaRPr spc="-25" dirty="0"/>
          </a:p>
        </p:txBody>
      </p:sp>
      <p:sp>
        <p:nvSpPr>
          <p:cNvPr id="9" name="object 9"/>
          <p:cNvSpPr txBox="1"/>
          <p:nvPr/>
        </p:nvSpPr>
        <p:spPr>
          <a:xfrm>
            <a:off x="927052" y="3859218"/>
            <a:ext cx="5918835" cy="5683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7465">
              <a:lnSpc>
                <a:spcPts val="1275"/>
              </a:lnSpc>
            </a:pPr>
            <a:r>
              <a:rPr sz="1100" spc="-10" dirty="0">
                <a:latin typeface="Lucida Sans Unicode"/>
                <a:cs typeface="Lucida Sans Unicode"/>
              </a:rPr>
              <a:t>display(X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describe()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T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assign(missing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-10" dirty="0">
                <a:latin typeface="Lucida Sans Unicode"/>
                <a:cs typeface="Lucida Sans Unicode"/>
              </a:rPr>
              <a:t>X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isna()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sum()))</a:t>
            </a:r>
            <a:endParaRPr sz="1100">
              <a:latin typeface="Lucida Sans Unicode"/>
              <a:cs typeface="Lucida Sans Unicode"/>
            </a:endParaRPr>
          </a:p>
          <a:p>
            <a:pPr marL="37465" marR="4708525">
              <a:lnSpc>
                <a:spcPct val="102600"/>
              </a:lnSpc>
            </a:pPr>
            <a:r>
              <a:rPr sz="1100" spc="105" dirty="0">
                <a:solidFill>
                  <a:srgbClr val="007F00"/>
                </a:solidFill>
                <a:latin typeface="Lucida Sans Unicode"/>
                <a:cs typeface="Lucida Sans Unicode"/>
              </a:rPr>
              <a:t>print</a:t>
            </a:r>
            <a:r>
              <a:rPr sz="1100" spc="105" dirty="0">
                <a:latin typeface="Lucida Sans Unicode"/>
                <a:cs typeface="Lucida Sans Unicode"/>
              </a:rPr>
              <a:t>(</a:t>
            </a:r>
            <a:r>
              <a:rPr sz="1100" spc="105" dirty="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sz="1100" b="1" spc="105" dirty="0">
                <a:solidFill>
                  <a:srgbClr val="BA6621"/>
                </a:solidFill>
                <a:latin typeface="Calibri"/>
                <a:cs typeface="Calibri"/>
              </a:rPr>
              <a:t>\n</a:t>
            </a:r>
            <a:r>
              <a:rPr sz="1100" spc="105" dirty="0">
                <a:solidFill>
                  <a:srgbClr val="BA2121"/>
                </a:solidFill>
                <a:latin typeface="Lucida Sans Unicode"/>
                <a:cs typeface="Lucida Sans Unicode"/>
              </a:rPr>
              <a:t>Info:'</a:t>
            </a:r>
            <a:r>
              <a:rPr sz="1100" spc="105" dirty="0">
                <a:latin typeface="Lucida Sans Unicode"/>
                <a:cs typeface="Lucida Sans Unicode"/>
              </a:rPr>
              <a:t>) </a:t>
            </a:r>
            <a:r>
              <a:rPr sz="1100" spc="80" dirty="0">
                <a:latin typeface="Lucida Sans Unicode"/>
                <a:cs typeface="Lucida Sans Unicode"/>
              </a:rPr>
              <a:t>X</a:t>
            </a:r>
            <a:r>
              <a:rPr sz="1100" spc="8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80" dirty="0">
                <a:latin typeface="Lucida Sans Unicode"/>
                <a:cs typeface="Lucida Sans Unicode"/>
              </a:rPr>
              <a:t>info()</a:t>
            </a:r>
            <a:endParaRPr sz="1100">
              <a:latin typeface="Lucida Sans Unicode"/>
              <a:cs typeface="Lucida Sans Unicode"/>
            </a:endParaRPr>
          </a:p>
        </p:txBody>
      </p:sp>
      <p:graphicFrame>
        <p:nvGraphicFramePr>
          <p:cNvPr id="10" name="object 10"/>
          <p:cNvGraphicFramePr>
            <a:graphicFrameLocks noGrp="1"/>
          </p:cNvGraphicFramePr>
          <p:nvPr/>
        </p:nvGraphicFramePr>
        <p:xfrm>
          <a:off x="882650" y="4557069"/>
          <a:ext cx="5083807" cy="44710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773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92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3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31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78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77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count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mean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std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min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radius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14.127292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3.524049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6.981000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texture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19.289649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4.301036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9.710000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perimeter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91.969033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24.298981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43.790000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area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45" dirty="0">
                          <a:latin typeface="Lucida Sans Unicode"/>
                          <a:cs typeface="Lucida Sans Unicode"/>
                        </a:rPr>
                        <a:t>654.889104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45" dirty="0">
                          <a:latin typeface="Lucida Sans Unicode"/>
                          <a:cs typeface="Lucida Sans Unicode"/>
                        </a:rPr>
                        <a:t>351.914129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45" dirty="0">
                          <a:latin typeface="Lucida Sans Unicode"/>
                          <a:cs typeface="Lucida Sans Unicode"/>
                        </a:rPr>
                        <a:t>143.500000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smoothness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0.096360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0.014064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0.052630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compactness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0.104341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0.052813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0.019380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concavity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0.088799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0.079720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5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concave</a:t>
                      </a:r>
                      <a:r>
                        <a:rPr sz="1100" spc="5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points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0.048919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0.038803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symmetry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0.181162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0.027414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0.106000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14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fractal</a:t>
                      </a:r>
                      <a:r>
                        <a:rPr sz="1100" spc="14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dimension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0.062798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0.007060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0.049960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radius</a:t>
                      </a:r>
                      <a:r>
                        <a:rPr sz="1100" spc="32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0.405172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0.277313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0.111500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texture</a:t>
                      </a:r>
                      <a:r>
                        <a:rPr sz="1100" spc="34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1.216853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0.551648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0.360200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perimeter</a:t>
                      </a:r>
                      <a:r>
                        <a:rPr sz="1100" spc="17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2.866059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2.021855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0.757000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area</a:t>
                      </a:r>
                      <a:r>
                        <a:rPr sz="1100" spc="22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40.337079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45.491006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6.802000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2085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65" dirty="0">
                          <a:latin typeface="Lucida Sans Unicode"/>
                          <a:cs typeface="Lucida Sans Unicode"/>
                        </a:rPr>
                        <a:t>smoothness</a:t>
                      </a:r>
                      <a:r>
                        <a:rPr sz="1100" spc="9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0.007041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0.003003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0.001713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45" dirty="0">
                          <a:latin typeface="Lucida Sans Unicode"/>
                          <a:cs typeface="Lucida Sans Unicode"/>
                        </a:rPr>
                        <a:t>compactness</a:t>
                      </a:r>
                      <a:r>
                        <a:rPr sz="1100" spc="2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0.025478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0.017908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0.002252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concavity</a:t>
                      </a:r>
                      <a:r>
                        <a:rPr sz="1100" spc="37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0.031894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0.030186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concave</a:t>
                      </a:r>
                      <a:r>
                        <a:rPr sz="1100" spc="17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points</a:t>
                      </a:r>
                      <a:r>
                        <a:rPr sz="1100" spc="18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0.011796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0.006170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60" dirty="0">
                          <a:latin typeface="Lucida Sans Unicode"/>
                          <a:cs typeface="Lucida Sans Unicode"/>
                        </a:rPr>
                        <a:t>symmetry</a:t>
                      </a:r>
                      <a:r>
                        <a:rPr sz="1100" spc="2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0.020542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0.008266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0.007882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fractal</a:t>
                      </a:r>
                      <a:r>
                        <a:rPr sz="1100" spc="16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5" dirty="0">
                          <a:latin typeface="Lucida Sans Unicode"/>
                          <a:cs typeface="Lucida Sans Unicode"/>
                        </a:rPr>
                        <a:t>dimension</a:t>
                      </a:r>
                      <a:r>
                        <a:rPr sz="1100" spc="16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0.003795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0.002646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0.000895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radius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16.269190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4.833242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7.930000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texture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25.677223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6.146258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12.020000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perimeter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45" dirty="0">
                          <a:latin typeface="Lucida Sans Unicode"/>
                          <a:cs typeface="Lucida Sans Unicode"/>
                        </a:rPr>
                        <a:t>107.261213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33.602542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50.410000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area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45" dirty="0">
                          <a:latin typeface="Lucida Sans Unicode"/>
                          <a:cs typeface="Lucida Sans Unicode"/>
                        </a:rPr>
                        <a:t>880.583128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45" dirty="0">
                          <a:latin typeface="Lucida Sans Unicode"/>
                          <a:cs typeface="Lucida Sans Unicode"/>
                        </a:rPr>
                        <a:t>569.356993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45" dirty="0">
                          <a:latin typeface="Lucida Sans Unicode"/>
                          <a:cs typeface="Lucida Sans Unicode"/>
                        </a:rPr>
                        <a:t>185.200000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smoothness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0.132369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0.022832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0.071170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</a:tbl>
          </a:graphicData>
        </a:graphic>
      </p:graphicFrame>
      <p:pic>
        <p:nvPicPr>
          <p:cNvPr id="12" name="Audio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32638" y="9418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80"/>
    </mc:Choice>
    <mc:Fallback>
      <p:transition spd="slow" advTm="162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spc="-25" dirty="0"/>
              <a:t>4</a:t>
            </a:fld>
            <a:endParaRPr spc="-25" dirty="0"/>
          </a:p>
        </p:txBody>
      </p:sp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882650" y="912816"/>
          <a:ext cx="5516875" cy="82486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773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24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16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08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6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632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248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716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77800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compactness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  <a:tabLst>
                          <a:tab pos="727075" algn="l"/>
                        </a:tabLst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0.254265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4478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0.157336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marL="145415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0.027290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concavity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  <a:tabLst>
                          <a:tab pos="727075" algn="l"/>
                        </a:tabLst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0.272188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4478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0.208624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worst</a:t>
                      </a:r>
                      <a:r>
                        <a:rPr sz="1100" spc="10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concave</a:t>
                      </a:r>
                      <a:r>
                        <a:rPr sz="1100" spc="10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points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  <a:tabLst>
                          <a:tab pos="727075" algn="l"/>
                        </a:tabLst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0.114606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0.065732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symmetry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  <a:tabLst>
                          <a:tab pos="727075" algn="l"/>
                        </a:tabLst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0.290076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44780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0.061867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0.156500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worst</a:t>
                      </a:r>
                      <a:r>
                        <a:rPr sz="1100" spc="18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fractal</a:t>
                      </a:r>
                      <a:r>
                        <a:rPr sz="1100" spc="18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dimension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80"/>
                        </a:lnSpc>
                        <a:tabLst>
                          <a:tab pos="727075" algn="l"/>
                        </a:tabLst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569.0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0.083946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45415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0.018061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marL="145415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0.055040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78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R="64769" algn="r">
                        <a:lnSpc>
                          <a:spcPts val="129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25%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R="64769" algn="r">
                        <a:lnSpc>
                          <a:spcPts val="129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50%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R="64769" algn="r">
                        <a:lnSpc>
                          <a:spcPts val="129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75%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R="64769" algn="r">
                        <a:lnSpc>
                          <a:spcPts val="129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max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72390">
                        <a:lnSpc>
                          <a:spcPts val="129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\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radius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11.700000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sz="1100" spc="-40" dirty="0">
                          <a:latin typeface="Lucida Sans Unicode"/>
                          <a:cs typeface="Lucida Sans Unicode"/>
                        </a:rPr>
                        <a:t>13.370000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40" dirty="0">
                          <a:latin typeface="Lucida Sans Unicode"/>
                          <a:cs typeface="Lucida Sans Unicode"/>
                        </a:rPr>
                        <a:t>15.780000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28.11000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texture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16.170000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sz="1100" spc="-40" dirty="0">
                          <a:latin typeface="Lucida Sans Unicode"/>
                          <a:cs typeface="Lucida Sans Unicode"/>
                        </a:rPr>
                        <a:t>18.840000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40" dirty="0">
                          <a:latin typeface="Lucida Sans Unicode"/>
                          <a:cs typeface="Lucida Sans Unicode"/>
                        </a:rPr>
                        <a:t>21.800000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39.28000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perimeter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75.170000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sz="1100" spc="-40" dirty="0">
                          <a:latin typeface="Lucida Sans Unicode"/>
                          <a:cs typeface="Lucida Sans Unicode"/>
                        </a:rPr>
                        <a:t>86.240000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104.100000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188.50000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area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45" dirty="0">
                          <a:latin typeface="Lucida Sans Unicode"/>
                          <a:cs typeface="Lucida Sans Unicode"/>
                        </a:rPr>
                        <a:t>420.300000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551.100000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782.700000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45" dirty="0">
                          <a:latin typeface="Lucida Sans Unicode"/>
                          <a:cs typeface="Lucida Sans Unicode"/>
                        </a:rPr>
                        <a:t>2501.00000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smoothness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0.086370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0.095870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0.105300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0.16340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compactness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0.064920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0.092630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0.130400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0.34540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concavity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0.029560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0.061540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0.130700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0.42680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5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concave</a:t>
                      </a:r>
                      <a:r>
                        <a:rPr sz="1100" spc="5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points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0.020310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0.033500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0.074000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0.20120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symmetry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0.161900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0.179200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0.195700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0.30400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14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fractal</a:t>
                      </a:r>
                      <a:r>
                        <a:rPr sz="1100" spc="14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dimension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0.057700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0.061540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0.066120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0.09744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radius</a:t>
                      </a:r>
                      <a:r>
                        <a:rPr sz="1100" spc="32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0.232400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0.324200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0.478900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2.87300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texture</a:t>
                      </a:r>
                      <a:r>
                        <a:rPr sz="1100" spc="34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0.833900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1.108000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1.474000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4.88500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perimeter</a:t>
                      </a:r>
                      <a:r>
                        <a:rPr sz="1100" spc="17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1.606000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2.287000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3.357000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21.98000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area</a:t>
                      </a:r>
                      <a:r>
                        <a:rPr sz="1100" spc="22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17.850000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sz="1100" spc="-40" dirty="0">
                          <a:latin typeface="Lucida Sans Unicode"/>
                          <a:cs typeface="Lucida Sans Unicode"/>
                        </a:rPr>
                        <a:t>24.530000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40" dirty="0">
                          <a:latin typeface="Lucida Sans Unicode"/>
                          <a:cs typeface="Lucida Sans Unicode"/>
                        </a:rPr>
                        <a:t>45.190000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542.20000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65" dirty="0">
                          <a:latin typeface="Lucida Sans Unicode"/>
                          <a:cs typeface="Lucida Sans Unicode"/>
                        </a:rPr>
                        <a:t>smoothness</a:t>
                      </a:r>
                      <a:r>
                        <a:rPr sz="1100" spc="9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0.005169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0.006380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0.008146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0.03113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45" dirty="0">
                          <a:latin typeface="Lucida Sans Unicode"/>
                          <a:cs typeface="Lucida Sans Unicode"/>
                        </a:rPr>
                        <a:t>compactness</a:t>
                      </a:r>
                      <a:r>
                        <a:rPr sz="1100" spc="2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0.013080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0.020450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0.032450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0.13540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concavity</a:t>
                      </a:r>
                      <a:r>
                        <a:rPr sz="1100" spc="37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0.015090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0.025890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0.042050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0.39600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concave</a:t>
                      </a:r>
                      <a:r>
                        <a:rPr sz="1100" spc="17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points</a:t>
                      </a:r>
                      <a:r>
                        <a:rPr sz="1100" spc="18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0.007638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0.010930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0.014710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0.05279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60" dirty="0">
                          <a:latin typeface="Lucida Sans Unicode"/>
                          <a:cs typeface="Lucida Sans Unicode"/>
                        </a:rPr>
                        <a:t>symmetry</a:t>
                      </a:r>
                      <a:r>
                        <a:rPr sz="1100" spc="2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0.015160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0.018730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0.023480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0.07895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fractal</a:t>
                      </a:r>
                      <a:r>
                        <a:rPr sz="1100" spc="16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5" dirty="0">
                          <a:latin typeface="Lucida Sans Unicode"/>
                          <a:cs typeface="Lucida Sans Unicode"/>
                        </a:rPr>
                        <a:t>dimension</a:t>
                      </a:r>
                      <a:r>
                        <a:rPr sz="1100" spc="16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0.002248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0.003187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0.004558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0.02984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radius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13.010000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sz="1100" spc="-40" dirty="0">
                          <a:latin typeface="Lucida Sans Unicode"/>
                          <a:cs typeface="Lucida Sans Unicode"/>
                        </a:rPr>
                        <a:t>14.970000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40" dirty="0">
                          <a:latin typeface="Lucida Sans Unicode"/>
                          <a:cs typeface="Lucida Sans Unicode"/>
                        </a:rPr>
                        <a:t>18.790000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36.04000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texture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21.080000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sz="1100" spc="-40" dirty="0">
                          <a:latin typeface="Lucida Sans Unicode"/>
                          <a:cs typeface="Lucida Sans Unicode"/>
                        </a:rPr>
                        <a:t>25.410000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40" dirty="0">
                          <a:latin typeface="Lucida Sans Unicode"/>
                          <a:cs typeface="Lucida Sans Unicode"/>
                        </a:rPr>
                        <a:t>29.720000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49.54000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perimeter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84.110000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sz="1100" spc="-40" dirty="0">
                          <a:latin typeface="Lucida Sans Unicode"/>
                          <a:cs typeface="Lucida Sans Unicode"/>
                        </a:rPr>
                        <a:t>97.660000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145415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125.400000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251.20000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area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45" dirty="0">
                          <a:latin typeface="Lucida Sans Unicode"/>
                          <a:cs typeface="Lucida Sans Unicode"/>
                        </a:rPr>
                        <a:t>515.300000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686.500000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sz="1100" spc="-55" dirty="0">
                          <a:latin typeface="Lucida Sans Unicode"/>
                          <a:cs typeface="Lucida Sans Unicode"/>
                        </a:rPr>
                        <a:t>1084.000000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45" dirty="0">
                          <a:latin typeface="Lucida Sans Unicode"/>
                          <a:cs typeface="Lucida Sans Unicode"/>
                        </a:rPr>
                        <a:t>4254.00000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smoothness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0.116600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0.131300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0.146000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0.22260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compactness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0.147200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0.211900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0.339100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1.05800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concavity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0.114500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0.226700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0.382900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1.25200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32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worst</a:t>
                      </a:r>
                      <a:r>
                        <a:rPr sz="1100" spc="10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concave</a:t>
                      </a:r>
                      <a:r>
                        <a:rPr sz="1100" spc="10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points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0.064930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0.099930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0.161400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0.29100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33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symmetry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0.250400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0.282200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55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0.317900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0.66380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34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worst</a:t>
                      </a:r>
                      <a:r>
                        <a:rPr sz="1100" spc="18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fractal</a:t>
                      </a:r>
                      <a:r>
                        <a:rPr sz="1100" spc="18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dimension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0.071460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17804">
                        <a:lnSpc>
                          <a:spcPts val="1280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0.080040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290830">
                        <a:lnSpc>
                          <a:spcPts val="1280"/>
                        </a:lnSpc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0.092080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0.20750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35"/>
                  </a:ext>
                </a:extLst>
              </a:tr>
              <a:tr h="5099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L="31750">
                        <a:lnSpc>
                          <a:spcPts val="129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radius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7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  <a:p>
                      <a:pPr marR="3151505" algn="r">
                        <a:lnSpc>
                          <a:spcPct val="10000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missing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  <a:p>
                      <a:pPr marR="3151505" algn="r">
                        <a:lnSpc>
                          <a:spcPts val="1295"/>
                        </a:lnSpc>
                        <a:spcBef>
                          <a:spcPts val="35"/>
                        </a:spcBef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36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texture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7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37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perimeter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7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38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area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7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39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smoothness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7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40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compactness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7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41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concavity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7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42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5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concave</a:t>
                      </a:r>
                      <a:r>
                        <a:rPr sz="1100" spc="5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points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7">
                  <a:txBody>
                    <a:bodyPr/>
                    <a:lstStyle/>
                    <a:p>
                      <a:pPr marL="508634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43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symmetry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gridSpan="7">
                  <a:txBody>
                    <a:bodyPr/>
                    <a:lstStyle/>
                    <a:p>
                      <a:pPr marL="508634">
                        <a:lnSpc>
                          <a:spcPts val="1280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44"/>
                  </a:ext>
                </a:extLst>
              </a:tr>
            </a:tbl>
          </a:graphicData>
        </a:graphic>
      </p:graphicFrame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32638" y="9418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532"/>
    </mc:Choice>
    <mc:Fallback>
      <p:transition spd="slow" advTm="215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1700" y="902333"/>
            <a:ext cx="1698625" cy="363347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77470">
              <a:lnSpc>
                <a:spcPct val="102600"/>
              </a:lnSpc>
              <a:spcBef>
                <a:spcPts val="55"/>
              </a:spcBef>
            </a:pPr>
            <a:r>
              <a:rPr sz="1100" spc="-125" dirty="0">
                <a:latin typeface="Lucida Sans Unicode"/>
                <a:cs typeface="Lucida Sans Unicode"/>
              </a:rPr>
              <a:t>mean</a:t>
            </a:r>
            <a:r>
              <a:rPr sz="1100" spc="140" dirty="0">
                <a:latin typeface="Lucida Sans Unicode"/>
                <a:cs typeface="Lucida Sans Unicode"/>
              </a:rPr>
              <a:t> </a:t>
            </a:r>
            <a:r>
              <a:rPr sz="1100" spc="90" dirty="0">
                <a:latin typeface="Lucida Sans Unicode"/>
                <a:cs typeface="Lucida Sans Unicode"/>
              </a:rPr>
              <a:t>fractal</a:t>
            </a:r>
            <a:r>
              <a:rPr sz="1100" spc="140" dirty="0">
                <a:latin typeface="Lucida Sans Unicode"/>
                <a:cs typeface="Lucida Sans Unicode"/>
              </a:rPr>
              <a:t> </a:t>
            </a:r>
            <a:r>
              <a:rPr sz="1100" spc="-55" dirty="0">
                <a:latin typeface="Lucida Sans Unicode"/>
                <a:cs typeface="Lucida Sans Unicode"/>
              </a:rPr>
              <a:t>dimension </a:t>
            </a:r>
            <a:r>
              <a:rPr sz="1100" dirty="0">
                <a:latin typeface="Lucida Sans Unicode"/>
                <a:cs typeface="Lucida Sans Unicode"/>
              </a:rPr>
              <a:t>radius</a:t>
            </a:r>
            <a:r>
              <a:rPr sz="1100" spc="32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error</a:t>
            </a:r>
            <a:endParaRPr sz="1100">
              <a:latin typeface="Lucida Sans Unicode"/>
              <a:cs typeface="Lucida Sans Unicode"/>
            </a:endParaRPr>
          </a:p>
          <a:p>
            <a:pPr marL="12700" marR="441325">
              <a:lnSpc>
                <a:spcPct val="102600"/>
              </a:lnSpc>
            </a:pPr>
            <a:r>
              <a:rPr sz="1100" dirty="0">
                <a:latin typeface="Lucida Sans Unicode"/>
                <a:cs typeface="Lucida Sans Unicode"/>
              </a:rPr>
              <a:t>texture</a:t>
            </a:r>
            <a:r>
              <a:rPr sz="1100" spc="34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error </a:t>
            </a:r>
            <a:r>
              <a:rPr sz="1100" dirty="0">
                <a:latin typeface="Lucida Sans Unicode"/>
                <a:cs typeface="Lucida Sans Unicode"/>
              </a:rPr>
              <a:t>perimeter</a:t>
            </a:r>
            <a:r>
              <a:rPr sz="1100" spc="17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error </a:t>
            </a:r>
            <a:r>
              <a:rPr sz="1100" dirty="0">
                <a:latin typeface="Lucida Sans Unicode"/>
                <a:cs typeface="Lucida Sans Unicode"/>
              </a:rPr>
              <a:t>area</a:t>
            </a:r>
            <a:r>
              <a:rPr sz="1100" spc="22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error </a:t>
            </a:r>
            <a:r>
              <a:rPr sz="1100" spc="-65" dirty="0">
                <a:latin typeface="Lucida Sans Unicode"/>
                <a:cs typeface="Lucida Sans Unicode"/>
              </a:rPr>
              <a:t>smoothness</a:t>
            </a:r>
            <a:r>
              <a:rPr sz="1100" spc="9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error </a:t>
            </a:r>
            <a:r>
              <a:rPr sz="1100" spc="-45" dirty="0">
                <a:latin typeface="Lucida Sans Unicode"/>
                <a:cs typeface="Lucida Sans Unicode"/>
              </a:rPr>
              <a:t>compactness</a:t>
            </a:r>
            <a:r>
              <a:rPr sz="1100" spc="2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error </a:t>
            </a:r>
            <a:r>
              <a:rPr sz="1100" dirty="0">
                <a:latin typeface="Lucida Sans Unicode"/>
                <a:cs typeface="Lucida Sans Unicode"/>
              </a:rPr>
              <a:t>concavity</a:t>
            </a:r>
            <a:r>
              <a:rPr sz="1100" spc="37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error</a:t>
            </a:r>
            <a:endParaRPr sz="1100">
              <a:latin typeface="Lucida Sans Unicode"/>
              <a:cs typeface="Lucida Sans Unicode"/>
            </a:endParaRPr>
          </a:p>
          <a:p>
            <a:pPr marL="12700" marR="222885">
              <a:lnSpc>
                <a:spcPct val="102699"/>
              </a:lnSpc>
            </a:pPr>
            <a:r>
              <a:rPr sz="1100" spc="-20" dirty="0">
                <a:latin typeface="Lucida Sans Unicode"/>
                <a:cs typeface="Lucida Sans Unicode"/>
              </a:rPr>
              <a:t>concave</a:t>
            </a:r>
            <a:r>
              <a:rPr sz="1100" spc="175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points</a:t>
            </a:r>
            <a:r>
              <a:rPr sz="1100" spc="18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error </a:t>
            </a:r>
            <a:r>
              <a:rPr sz="1100" spc="-60" dirty="0">
                <a:latin typeface="Lucida Sans Unicode"/>
                <a:cs typeface="Lucida Sans Unicode"/>
              </a:rPr>
              <a:t>symmetry</a:t>
            </a:r>
            <a:r>
              <a:rPr sz="1100" spc="2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error</a:t>
            </a:r>
            <a:endParaRPr sz="1100">
              <a:latin typeface="Lucida Sans Unicode"/>
              <a:cs typeface="Lucida Sans Unicode"/>
            </a:endParaRPr>
          </a:p>
          <a:p>
            <a:pPr marL="12700" marR="5080">
              <a:lnSpc>
                <a:spcPct val="102600"/>
              </a:lnSpc>
            </a:pPr>
            <a:r>
              <a:rPr sz="1100" spc="90" dirty="0">
                <a:latin typeface="Lucida Sans Unicode"/>
                <a:cs typeface="Lucida Sans Unicode"/>
              </a:rPr>
              <a:t>fractal</a:t>
            </a:r>
            <a:r>
              <a:rPr sz="1100" spc="160" dirty="0">
                <a:latin typeface="Lucida Sans Unicode"/>
                <a:cs typeface="Lucida Sans Unicode"/>
              </a:rPr>
              <a:t> </a:t>
            </a:r>
            <a:r>
              <a:rPr sz="1100" spc="-35" dirty="0">
                <a:latin typeface="Lucida Sans Unicode"/>
                <a:cs typeface="Lucida Sans Unicode"/>
              </a:rPr>
              <a:t>dimension</a:t>
            </a:r>
            <a:r>
              <a:rPr sz="1100" spc="16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error </a:t>
            </a:r>
            <a:r>
              <a:rPr sz="1100" dirty="0">
                <a:latin typeface="Lucida Sans Unicode"/>
                <a:cs typeface="Lucida Sans Unicode"/>
              </a:rPr>
              <a:t>worst</a:t>
            </a:r>
            <a:r>
              <a:rPr sz="1100" spc="13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radius</a:t>
            </a:r>
            <a:endParaRPr sz="1100">
              <a:latin typeface="Lucida Sans Unicode"/>
              <a:cs typeface="Lucida Sans Unicode"/>
            </a:endParaRPr>
          </a:p>
          <a:p>
            <a:pPr marL="12700" marR="586740">
              <a:lnSpc>
                <a:spcPct val="102600"/>
              </a:lnSpc>
            </a:pPr>
            <a:r>
              <a:rPr sz="1100" dirty="0">
                <a:latin typeface="Lucida Sans Unicode"/>
                <a:cs typeface="Lucida Sans Unicode"/>
              </a:rPr>
              <a:t>worst</a:t>
            </a:r>
            <a:r>
              <a:rPr sz="1100" spc="13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texture </a:t>
            </a:r>
            <a:r>
              <a:rPr sz="1100" dirty="0">
                <a:latin typeface="Lucida Sans Unicode"/>
                <a:cs typeface="Lucida Sans Unicode"/>
              </a:rPr>
              <a:t>worst</a:t>
            </a:r>
            <a:r>
              <a:rPr sz="1100" spc="13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perimeter </a:t>
            </a:r>
            <a:r>
              <a:rPr sz="1100" dirty="0">
                <a:latin typeface="Lucida Sans Unicode"/>
                <a:cs typeface="Lucida Sans Unicode"/>
              </a:rPr>
              <a:t>worst</a:t>
            </a:r>
            <a:r>
              <a:rPr sz="1100" spc="135" dirty="0">
                <a:latin typeface="Lucida Sans Unicode"/>
                <a:cs typeface="Lucida Sans Unicode"/>
              </a:rPr>
              <a:t> </a:t>
            </a:r>
            <a:r>
              <a:rPr sz="1100" spc="-20" dirty="0">
                <a:latin typeface="Lucida Sans Unicode"/>
                <a:cs typeface="Lucida Sans Unicode"/>
              </a:rPr>
              <a:t>area</a:t>
            </a:r>
            <a:endParaRPr sz="1100">
              <a:latin typeface="Lucida Sans Unicode"/>
              <a:cs typeface="Lucida Sans Unicode"/>
            </a:endParaRPr>
          </a:p>
          <a:p>
            <a:pPr marL="12700" marR="222885">
              <a:lnSpc>
                <a:spcPct val="102600"/>
              </a:lnSpc>
            </a:pPr>
            <a:r>
              <a:rPr sz="1100" dirty="0">
                <a:latin typeface="Lucida Sans Unicode"/>
                <a:cs typeface="Lucida Sans Unicode"/>
              </a:rPr>
              <a:t>worst</a:t>
            </a:r>
            <a:r>
              <a:rPr sz="1100" spc="13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smoothness </a:t>
            </a:r>
            <a:r>
              <a:rPr sz="1100" dirty="0">
                <a:latin typeface="Lucida Sans Unicode"/>
                <a:cs typeface="Lucida Sans Unicode"/>
              </a:rPr>
              <a:t>worst</a:t>
            </a:r>
            <a:r>
              <a:rPr sz="1100" spc="13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compactness </a:t>
            </a:r>
            <a:r>
              <a:rPr sz="1100" dirty="0">
                <a:latin typeface="Lucida Sans Unicode"/>
                <a:cs typeface="Lucida Sans Unicode"/>
              </a:rPr>
              <a:t>worst</a:t>
            </a:r>
            <a:r>
              <a:rPr sz="1100" spc="13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concavity</a:t>
            </a:r>
            <a:r>
              <a:rPr sz="1100" spc="500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worst</a:t>
            </a:r>
            <a:r>
              <a:rPr sz="1100" spc="100" dirty="0">
                <a:latin typeface="Lucida Sans Unicode"/>
                <a:cs typeface="Lucida Sans Unicode"/>
              </a:rPr>
              <a:t> </a:t>
            </a:r>
            <a:r>
              <a:rPr sz="1100" spc="-20" dirty="0">
                <a:latin typeface="Lucida Sans Unicode"/>
                <a:cs typeface="Lucida Sans Unicode"/>
              </a:rPr>
              <a:t>concave</a:t>
            </a:r>
            <a:r>
              <a:rPr sz="1100" spc="10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points </a:t>
            </a:r>
            <a:r>
              <a:rPr sz="1100" dirty="0">
                <a:latin typeface="Lucida Sans Unicode"/>
                <a:cs typeface="Lucida Sans Unicode"/>
              </a:rPr>
              <a:t>worst</a:t>
            </a:r>
            <a:r>
              <a:rPr sz="1100" spc="13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symmetry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dirty="0">
                <a:latin typeface="Lucida Sans Unicode"/>
                <a:cs typeface="Lucida Sans Unicode"/>
              </a:rPr>
              <a:t>worst</a:t>
            </a:r>
            <a:r>
              <a:rPr sz="1100" spc="185" dirty="0">
                <a:latin typeface="Lucida Sans Unicode"/>
                <a:cs typeface="Lucida Sans Unicode"/>
              </a:rPr>
              <a:t> </a:t>
            </a:r>
            <a:r>
              <a:rPr sz="1100" spc="90" dirty="0">
                <a:latin typeface="Lucida Sans Unicode"/>
                <a:cs typeface="Lucida Sans Unicode"/>
              </a:rPr>
              <a:t>fractal</a:t>
            </a:r>
            <a:r>
              <a:rPr sz="1100" spc="185" dirty="0">
                <a:latin typeface="Lucida Sans Unicode"/>
                <a:cs typeface="Lucida Sans Unicode"/>
              </a:rPr>
              <a:t> </a:t>
            </a:r>
            <a:r>
              <a:rPr sz="1100" spc="-45" dirty="0">
                <a:latin typeface="Lucida Sans Unicode"/>
                <a:cs typeface="Lucida Sans Unicode"/>
              </a:rPr>
              <a:t>dimension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156521" y="902333"/>
            <a:ext cx="98425" cy="36334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75" dirty="0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75" dirty="0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75" dirty="0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75" dirty="0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75" dirty="0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75" dirty="0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75" dirty="0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75" dirty="0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75" dirty="0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75" dirty="0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75" dirty="0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75" dirty="0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75" dirty="0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75" dirty="0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75" dirty="0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75" dirty="0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75" dirty="0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75" dirty="0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75" dirty="0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75" dirty="0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75" dirty="0">
                <a:latin typeface="Lucida Sans Unicode"/>
                <a:cs typeface="Lucida Sans Unicode"/>
              </a:rPr>
              <a:t>0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01700" y="4946089"/>
            <a:ext cx="2717165" cy="7080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75" dirty="0">
                <a:latin typeface="Lucida Sans Unicode"/>
                <a:cs typeface="Lucida Sans Unicode"/>
              </a:rPr>
              <a:t>Info:</a:t>
            </a:r>
            <a:endParaRPr sz="1100">
              <a:latin typeface="Lucida Sans Unicode"/>
              <a:cs typeface="Lucida Sans Unicode"/>
            </a:endParaRPr>
          </a:p>
          <a:p>
            <a:pPr marL="12700" marR="5080">
              <a:lnSpc>
                <a:spcPct val="102600"/>
              </a:lnSpc>
            </a:pPr>
            <a:r>
              <a:rPr sz="1100" dirty="0">
                <a:latin typeface="Lucida Sans Unicode"/>
                <a:cs typeface="Lucida Sans Unicode"/>
              </a:rPr>
              <a:t>&lt;class</a:t>
            </a:r>
            <a:r>
              <a:rPr sz="1100" spc="15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'pandas.core.frame.DataFrame'&gt; </a:t>
            </a:r>
            <a:r>
              <a:rPr sz="1100" spc="-20" dirty="0">
                <a:latin typeface="Lucida Sans Unicode"/>
                <a:cs typeface="Lucida Sans Unicode"/>
              </a:rPr>
              <a:t>RangeIndex:</a:t>
            </a:r>
            <a:r>
              <a:rPr sz="1100" spc="150" dirty="0">
                <a:latin typeface="Lucida Sans Unicode"/>
                <a:cs typeface="Lucida Sans Unicode"/>
              </a:rPr>
              <a:t> </a:t>
            </a:r>
            <a:r>
              <a:rPr sz="1100" spc="-75" dirty="0">
                <a:latin typeface="Lucida Sans Unicode"/>
                <a:cs typeface="Lucida Sans Unicode"/>
              </a:rPr>
              <a:t>569</a:t>
            </a:r>
            <a:r>
              <a:rPr sz="1100" spc="150" dirty="0">
                <a:latin typeface="Lucida Sans Unicode"/>
                <a:cs typeface="Lucida Sans Unicode"/>
              </a:rPr>
              <a:t> </a:t>
            </a:r>
            <a:r>
              <a:rPr sz="1100" spc="70" dirty="0">
                <a:latin typeface="Lucida Sans Unicode"/>
                <a:cs typeface="Lucida Sans Unicode"/>
              </a:rPr>
              <a:t>entries,</a:t>
            </a:r>
            <a:r>
              <a:rPr sz="1100" spc="155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0</a:t>
            </a:r>
            <a:r>
              <a:rPr sz="1100" spc="150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to</a:t>
            </a:r>
            <a:r>
              <a:rPr sz="1100" spc="155" dirty="0">
                <a:latin typeface="Lucida Sans Unicode"/>
                <a:cs typeface="Lucida Sans Unicode"/>
              </a:rPr>
              <a:t> </a:t>
            </a:r>
            <a:r>
              <a:rPr sz="1100" spc="-25" dirty="0">
                <a:latin typeface="Lucida Sans Unicode"/>
                <a:cs typeface="Lucida Sans Unicode"/>
              </a:rPr>
              <a:t>568 </a:t>
            </a:r>
            <a:r>
              <a:rPr sz="1100" dirty="0">
                <a:latin typeface="Lucida Sans Unicode"/>
                <a:cs typeface="Lucida Sans Unicode"/>
              </a:rPr>
              <a:t>Data</a:t>
            </a:r>
            <a:r>
              <a:rPr sz="1100" spc="95" dirty="0">
                <a:latin typeface="Lucida Sans Unicode"/>
                <a:cs typeface="Lucida Sans Unicode"/>
              </a:rPr>
              <a:t> </a:t>
            </a:r>
            <a:r>
              <a:rPr sz="1100" spc="-55" dirty="0">
                <a:latin typeface="Lucida Sans Unicode"/>
                <a:cs typeface="Lucida Sans Unicode"/>
              </a:rPr>
              <a:t>columns</a:t>
            </a:r>
            <a:r>
              <a:rPr sz="1100" spc="100" dirty="0">
                <a:latin typeface="Lucida Sans Unicode"/>
                <a:cs typeface="Lucida Sans Unicode"/>
              </a:rPr>
              <a:t> </a:t>
            </a:r>
            <a:r>
              <a:rPr sz="1100" spc="105" dirty="0">
                <a:latin typeface="Lucida Sans Unicode"/>
                <a:cs typeface="Lucida Sans Unicode"/>
              </a:rPr>
              <a:t>(total</a:t>
            </a:r>
            <a:r>
              <a:rPr sz="1100" spc="100" dirty="0">
                <a:latin typeface="Lucida Sans Unicode"/>
                <a:cs typeface="Lucida Sans Unicode"/>
              </a:rPr>
              <a:t> </a:t>
            </a:r>
            <a:r>
              <a:rPr sz="1100" spc="-40" dirty="0">
                <a:latin typeface="Lucida Sans Unicode"/>
                <a:cs typeface="Lucida Sans Unicode"/>
              </a:rPr>
              <a:t>30</a:t>
            </a:r>
            <a:r>
              <a:rPr sz="1100" spc="10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columns):</a:t>
            </a:r>
            <a:endParaRPr sz="1100">
              <a:latin typeface="Lucida Sans Unicode"/>
              <a:cs typeface="Lucida Sans Unicode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914400" y="5644875"/>
          <a:ext cx="3887468" cy="34423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8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4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86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85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54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10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6987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#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>
                    <a:lnB w="12700">
                      <a:solidFill>
                        <a:srgbClr val="000000"/>
                      </a:solidFill>
                      <a:prstDash val="dash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Column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spc="-65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Null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80" dirty="0">
                          <a:latin typeface="Lucida Sans Unicode"/>
                          <a:cs typeface="Lucida Sans Unicode"/>
                        </a:rPr>
                        <a:t>Count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>
                    <a:lnB w="12700">
                      <a:solidFill>
                        <a:srgbClr val="000000"/>
                      </a:solidFill>
                      <a:prstDash val="dash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Dtype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>
                        <a:lnSpc>
                          <a:spcPts val="1295"/>
                        </a:lnSpc>
                        <a:spcBef>
                          <a:spcPts val="585"/>
                        </a:spcBef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74295" marB="0">
                    <a:lnT w="12700">
                      <a:solidFill>
                        <a:srgbClr val="000000"/>
                      </a:solidFill>
                      <a:prstDash val="dash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95"/>
                        </a:lnSpc>
                        <a:spcBef>
                          <a:spcPts val="585"/>
                        </a:spcBef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radius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74295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95"/>
                        </a:lnSpc>
                        <a:spcBef>
                          <a:spcPts val="585"/>
                        </a:spcBef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74295" marB="0">
                    <a:lnT w="12700">
                      <a:solidFill>
                        <a:srgbClr val="000000"/>
                      </a:solidFill>
                      <a:prstDash val="dash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95"/>
                        </a:lnSpc>
                        <a:spcBef>
                          <a:spcPts val="58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74295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texture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perimeter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area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smoothness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compactness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concavity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5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concave</a:t>
                      </a:r>
                      <a:r>
                        <a:rPr sz="1100" spc="5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points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symmetry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algn="ctr">
                        <a:lnSpc>
                          <a:spcPts val="1255"/>
                        </a:lnSpc>
                      </a:pPr>
                      <a:r>
                        <a:rPr sz="1100" spc="-50" dirty="0">
                          <a:latin typeface="Lucida Sans Unicode"/>
                          <a:cs typeface="Lucida Sans Unicode"/>
                        </a:rPr>
                        <a:t>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14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fractal</a:t>
                      </a:r>
                      <a:r>
                        <a:rPr sz="1100" spc="14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dimension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72390" algn="ctr">
                        <a:lnSpc>
                          <a:spcPts val="1255"/>
                        </a:lnSpc>
                      </a:pPr>
                      <a:r>
                        <a:rPr sz="1100" spc="-150" dirty="0">
                          <a:latin typeface="Lucida Sans Unicode"/>
                          <a:cs typeface="Lucida Sans Unicode"/>
                        </a:rPr>
                        <a:t>10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radius</a:t>
                      </a:r>
                      <a:r>
                        <a:rPr sz="1100" spc="32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72390" algn="ctr">
                        <a:lnSpc>
                          <a:spcPts val="1255"/>
                        </a:lnSpc>
                      </a:pPr>
                      <a:r>
                        <a:rPr sz="1100" spc="-150" dirty="0">
                          <a:latin typeface="Lucida Sans Unicode"/>
                          <a:cs typeface="Lucida Sans Unicode"/>
                        </a:rPr>
                        <a:t>11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texture</a:t>
                      </a:r>
                      <a:r>
                        <a:rPr sz="1100" spc="34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72390" algn="ctr">
                        <a:lnSpc>
                          <a:spcPts val="1255"/>
                        </a:lnSpc>
                      </a:pPr>
                      <a:r>
                        <a:rPr sz="1100" spc="-150" dirty="0">
                          <a:latin typeface="Lucida Sans Unicode"/>
                          <a:cs typeface="Lucida Sans Unicode"/>
                        </a:rPr>
                        <a:t>12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perimeter</a:t>
                      </a:r>
                      <a:r>
                        <a:rPr sz="1100" spc="17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72390" algn="ctr">
                        <a:lnSpc>
                          <a:spcPts val="1255"/>
                        </a:lnSpc>
                      </a:pPr>
                      <a:r>
                        <a:rPr sz="1100" spc="-150" dirty="0">
                          <a:latin typeface="Lucida Sans Unicode"/>
                          <a:cs typeface="Lucida Sans Unicode"/>
                        </a:rPr>
                        <a:t>13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area</a:t>
                      </a:r>
                      <a:r>
                        <a:rPr sz="1100" spc="22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72390" algn="ctr">
                        <a:lnSpc>
                          <a:spcPts val="1255"/>
                        </a:lnSpc>
                      </a:pPr>
                      <a:r>
                        <a:rPr sz="1100" spc="-150" dirty="0">
                          <a:latin typeface="Lucida Sans Unicode"/>
                          <a:cs typeface="Lucida Sans Unicode"/>
                        </a:rPr>
                        <a:t>14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65" dirty="0">
                          <a:latin typeface="Lucida Sans Unicode"/>
                          <a:cs typeface="Lucida Sans Unicode"/>
                        </a:rPr>
                        <a:t>smoothness</a:t>
                      </a:r>
                      <a:r>
                        <a:rPr sz="1100" spc="9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72390" algn="ctr">
                        <a:lnSpc>
                          <a:spcPts val="1255"/>
                        </a:lnSpc>
                      </a:pPr>
                      <a:r>
                        <a:rPr sz="1100" spc="-150" dirty="0">
                          <a:latin typeface="Lucida Sans Unicode"/>
                          <a:cs typeface="Lucida Sans Unicode"/>
                        </a:rPr>
                        <a:t>15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45" dirty="0">
                          <a:latin typeface="Lucida Sans Unicode"/>
                          <a:cs typeface="Lucida Sans Unicode"/>
                        </a:rPr>
                        <a:t>compactness</a:t>
                      </a:r>
                      <a:r>
                        <a:rPr sz="1100" spc="2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72390" algn="ctr">
                        <a:lnSpc>
                          <a:spcPts val="1255"/>
                        </a:lnSpc>
                      </a:pPr>
                      <a:r>
                        <a:rPr sz="1100" spc="-150" dirty="0">
                          <a:latin typeface="Lucida Sans Unicode"/>
                          <a:cs typeface="Lucida Sans Unicode"/>
                        </a:rPr>
                        <a:t>16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dirty="0">
                          <a:latin typeface="Lucida Sans Unicode"/>
                          <a:cs typeface="Lucida Sans Unicode"/>
                        </a:rPr>
                        <a:t>concavity</a:t>
                      </a:r>
                      <a:r>
                        <a:rPr sz="1100" spc="37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72390" algn="ctr">
                        <a:lnSpc>
                          <a:spcPts val="1280"/>
                        </a:lnSpc>
                      </a:pPr>
                      <a:r>
                        <a:rPr sz="1100" spc="-150" dirty="0">
                          <a:latin typeface="Lucida Sans Unicode"/>
                          <a:cs typeface="Lucida Sans Unicode"/>
                        </a:rPr>
                        <a:t>17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80"/>
                        </a:lnSpc>
                      </a:pP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concave</a:t>
                      </a:r>
                      <a:r>
                        <a:rPr sz="1100" spc="17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points</a:t>
                      </a:r>
                      <a:r>
                        <a:rPr sz="1100" spc="18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80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  <p:sp>
        <p:nvSpPr>
          <p:cNvPr id="6" name="object 6"/>
          <p:cNvSpPr/>
          <p:nvPr/>
        </p:nvSpPr>
        <p:spPr>
          <a:xfrm>
            <a:off x="1278082" y="5915314"/>
            <a:ext cx="436880" cy="0"/>
          </a:xfrm>
          <a:custGeom>
            <a:avLst/>
            <a:gdLst/>
            <a:ahLst/>
            <a:cxnLst/>
            <a:rect l="l" t="t" r="r" b="b"/>
            <a:pathLst>
              <a:path w="436880">
                <a:moveTo>
                  <a:pt x="0" y="0"/>
                </a:moveTo>
                <a:lnTo>
                  <a:pt x="436418" y="0"/>
                </a:lnTo>
              </a:path>
            </a:pathLst>
          </a:custGeom>
          <a:ln w="9698">
            <a:solidFill>
              <a:srgbClr val="000000"/>
            </a:solidFill>
            <a:prstDash val="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260271" y="5915314"/>
            <a:ext cx="363855" cy="0"/>
          </a:xfrm>
          <a:custGeom>
            <a:avLst/>
            <a:gdLst/>
            <a:ahLst/>
            <a:cxnLst/>
            <a:rect l="l" t="t" r="r" b="b"/>
            <a:pathLst>
              <a:path w="363854">
                <a:moveTo>
                  <a:pt x="0" y="0"/>
                </a:moveTo>
                <a:lnTo>
                  <a:pt x="363682" y="0"/>
                </a:lnTo>
              </a:path>
            </a:pathLst>
          </a:custGeom>
          <a:ln w="9698">
            <a:solidFill>
              <a:srgbClr val="000000"/>
            </a:solidFill>
            <a:prstDash val="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spc="-25" dirty="0"/>
              <a:t>5</a:t>
            </a:fld>
            <a:endParaRPr spc="-25" dirty="0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32638" y="9418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272"/>
    </mc:Choice>
    <mc:Fallback>
      <p:transition spd="slow" advTm="222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955382" y="912816"/>
          <a:ext cx="3845560" cy="20701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681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09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64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77800">
                <a:tc>
                  <a:txBody>
                    <a:bodyPr/>
                    <a:lstStyle/>
                    <a:p>
                      <a:pPr marL="31750">
                        <a:lnSpc>
                          <a:spcPts val="1295"/>
                        </a:lnSpc>
                        <a:spcBef>
                          <a:spcPts val="5"/>
                        </a:spcBef>
                        <a:tabLst>
                          <a:tab pos="322580" algn="l"/>
                        </a:tabLst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18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100" spc="-60" dirty="0">
                          <a:latin typeface="Lucida Sans Unicode"/>
                          <a:cs typeface="Lucida Sans Unicode"/>
                        </a:rPr>
                        <a:t>symmetry</a:t>
                      </a:r>
                      <a:r>
                        <a:rPr sz="1100" spc="2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19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fractal</a:t>
                      </a:r>
                      <a:r>
                        <a:rPr sz="1100" spc="16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5" dirty="0">
                          <a:latin typeface="Lucida Sans Unicode"/>
                          <a:cs typeface="Lucida Sans Unicode"/>
                        </a:rPr>
                        <a:t>dimension</a:t>
                      </a:r>
                      <a:r>
                        <a:rPr sz="1100" spc="16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error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20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radius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21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texture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22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perimeter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23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area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24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smoothness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25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compactness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26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concavity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27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worst</a:t>
                      </a:r>
                      <a:r>
                        <a:rPr sz="1100" spc="10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concave</a:t>
                      </a:r>
                      <a:r>
                        <a:rPr sz="1100" spc="10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points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  <a:tabLst>
                          <a:tab pos="322580" algn="l"/>
                        </a:tabLst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28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worst</a:t>
                      </a:r>
                      <a:r>
                        <a:rPr sz="1100" spc="13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symmetry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55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  <a:tabLst>
                          <a:tab pos="322580" algn="l"/>
                        </a:tabLst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29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worst</a:t>
                      </a:r>
                      <a:r>
                        <a:rPr sz="1100" spc="18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fractal</a:t>
                      </a:r>
                      <a:r>
                        <a:rPr sz="1100" spc="18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dimension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2390">
                        <a:lnSpc>
                          <a:spcPts val="1280"/>
                        </a:lnSpc>
                      </a:pPr>
                      <a:r>
                        <a:rPr sz="1100" spc="-75" dirty="0">
                          <a:latin typeface="Lucida Sans Unicode"/>
                          <a:cs typeface="Lucida Sans Unicode"/>
                        </a:rPr>
                        <a:t>569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30" dirty="0">
                          <a:latin typeface="Lucida Sans Unicode"/>
                          <a:cs typeface="Lucida Sans Unicode"/>
                        </a:rPr>
                        <a:t>non-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null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float64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901700" y="2967226"/>
            <a:ext cx="1625600" cy="36385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dirty="0">
                <a:latin typeface="Lucida Sans Unicode"/>
                <a:cs typeface="Lucida Sans Unicode"/>
              </a:rPr>
              <a:t>dtypes:</a:t>
            </a:r>
            <a:r>
              <a:rPr sz="1100" spc="34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float64(30) </a:t>
            </a:r>
            <a:r>
              <a:rPr sz="1100" spc="-135" dirty="0">
                <a:latin typeface="Lucida Sans Unicode"/>
                <a:cs typeface="Lucida Sans Unicode"/>
              </a:rPr>
              <a:t>memory</a:t>
            </a:r>
            <a:r>
              <a:rPr sz="1100" spc="85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usage:</a:t>
            </a:r>
            <a:r>
              <a:rPr sz="1100" spc="80" dirty="0">
                <a:latin typeface="Lucida Sans Unicode"/>
                <a:cs typeface="Lucida Sans Unicode"/>
              </a:rPr>
              <a:t> </a:t>
            </a:r>
            <a:r>
              <a:rPr sz="1100" spc="-30" dirty="0">
                <a:latin typeface="Lucida Sans Unicode"/>
                <a:cs typeface="Lucida Sans Unicode"/>
              </a:rPr>
              <a:t>133.5</a:t>
            </a:r>
            <a:r>
              <a:rPr sz="1100" spc="85" dirty="0">
                <a:latin typeface="Lucida Sans Unicode"/>
                <a:cs typeface="Lucida Sans Unicode"/>
              </a:rPr>
              <a:t> </a:t>
            </a:r>
            <a:r>
              <a:rPr sz="1100" spc="-85" dirty="0">
                <a:latin typeface="Lucida Sans Unicode"/>
                <a:cs typeface="Lucida Sans Unicode"/>
              </a:rPr>
              <a:t>KB</a:t>
            </a:r>
            <a:endParaRPr sz="1100">
              <a:latin typeface="Lucida Sans Unicode"/>
              <a:cs typeface="Lucida Sans Unicod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914400" y="3440850"/>
            <a:ext cx="5944235" cy="1109980"/>
            <a:chOff x="914400" y="3440850"/>
            <a:chExt cx="5944235" cy="1109980"/>
          </a:xfrm>
        </p:grpSpPr>
        <p:sp>
          <p:nvSpPr>
            <p:cNvPr id="5" name="object 5"/>
            <p:cNvSpPr/>
            <p:nvPr/>
          </p:nvSpPr>
          <p:spPr>
            <a:xfrm>
              <a:off x="914400" y="3440850"/>
              <a:ext cx="5944235" cy="1109980"/>
            </a:xfrm>
            <a:custGeom>
              <a:avLst/>
              <a:gdLst/>
              <a:ahLst/>
              <a:cxnLst/>
              <a:rect l="l" t="t" r="r" b="b"/>
              <a:pathLst>
                <a:path w="5944234" h="1109979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1084076"/>
                  </a:lnTo>
                  <a:lnTo>
                    <a:pt x="1988" y="1093926"/>
                  </a:lnTo>
                  <a:lnTo>
                    <a:pt x="7411" y="1101970"/>
                  </a:lnTo>
                  <a:lnTo>
                    <a:pt x="15455" y="1107393"/>
                  </a:lnTo>
                  <a:lnTo>
                    <a:pt x="25305" y="1109382"/>
                  </a:lnTo>
                  <a:lnTo>
                    <a:pt x="5918371" y="1109382"/>
                  </a:lnTo>
                  <a:lnTo>
                    <a:pt x="5928221" y="1107393"/>
                  </a:lnTo>
                  <a:lnTo>
                    <a:pt x="5936265" y="1101970"/>
                  </a:lnTo>
                  <a:lnTo>
                    <a:pt x="5941688" y="1093926"/>
                  </a:lnTo>
                  <a:lnTo>
                    <a:pt x="5943676" y="1084076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927052" y="3453502"/>
              <a:ext cx="5918835" cy="1084580"/>
            </a:xfrm>
            <a:custGeom>
              <a:avLst/>
              <a:gdLst/>
              <a:ahLst/>
              <a:cxnLst/>
              <a:rect l="l" t="t" r="r" b="b"/>
              <a:pathLst>
                <a:path w="5918834" h="1084579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1071423"/>
                  </a:lnTo>
                  <a:lnTo>
                    <a:pt x="0" y="1078412"/>
                  </a:lnTo>
                  <a:lnTo>
                    <a:pt x="5664" y="1084076"/>
                  </a:lnTo>
                  <a:lnTo>
                    <a:pt x="5912706" y="1084076"/>
                  </a:lnTo>
                  <a:lnTo>
                    <a:pt x="5918371" y="1078412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500062" y="3436377"/>
            <a:ext cx="38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60" dirty="0">
                <a:solidFill>
                  <a:srgbClr val="2F3E9F"/>
                </a:solidFill>
                <a:latin typeface="Lucida Sans Unicode"/>
                <a:cs typeface="Lucida Sans Unicode"/>
              </a:rPr>
              <a:t>[16]: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27052" y="3453502"/>
            <a:ext cx="5918835" cy="10845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7465">
              <a:lnSpc>
                <a:spcPts val="1275"/>
              </a:lnSpc>
            </a:pPr>
            <a:r>
              <a:rPr sz="1100" dirty="0">
                <a:latin typeface="Lucida Sans Unicode"/>
                <a:cs typeface="Lucida Sans Unicode"/>
              </a:rPr>
              <a:t>counts</a:t>
            </a:r>
            <a:r>
              <a:rPr sz="1100" spc="455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459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y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value_counts()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sort_index()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sz="1100" spc="90" dirty="0">
                <a:latin typeface="Lucida Sans Unicode"/>
                <a:cs typeface="Lucida Sans Unicode"/>
              </a:rPr>
              <a:t>plt</a:t>
            </a:r>
            <a:r>
              <a:rPr sz="1100" spc="9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90" dirty="0">
                <a:latin typeface="Lucida Sans Unicode"/>
                <a:cs typeface="Lucida Sans Unicode"/>
              </a:rPr>
              <a:t>figure()</a:t>
            </a:r>
            <a:endParaRPr sz="1100">
              <a:latin typeface="Lucida Sans Unicode"/>
              <a:cs typeface="Lucida Sans Unicode"/>
            </a:endParaRPr>
          </a:p>
          <a:p>
            <a:pPr marL="37465" marR="1945005">
              <a:lnSpc>
                <a:spcPct val="102699"/>
              </a:lnSpc>
            </a:pPr>
            <a:r>
              <a:rPr sz="1100" spc="60" dirty="0">
                <a:latin typeface="Lucida Sans Unicode"/>
                <a:cs typeface="Lucida Sans Unicode"/>
              </a:rPr>
              <a:t>plt</a:t>
            </a:r>
            <a:r>
              <a:rPr sz="1100" spc="6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60" dirty="0">
                <a:latin typeface="Lucida Sans Unicode"/>
                <a:cs typeface="Lucida Sans Unicode"/>
              </a:rPr>
              <a:t>bar([</a:t>
            </a:r>
            <a:r>
              <a:rPr sz="1100" spc="60" dirty="0">
                <a:solidFill>
                  <a:srgbClr val="BA2121"/>
                </a:solidFill>
                <a:latin typeface="Lucida Sans Unicode"/>
                <a:cs typeface="Lucida Sans Unicode"/>
              </a:rPr>
              <a:t>'Benign</a:t>
            </a:r>
            <a:r>
              <a:rPr sz="1100" spc="24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65" dirty="0">
                <a:solidFill>
                  <a:srgbClr val="BA2121"/>
                </a:solidFill>
                <a:latin typeface="Lucida Sans Unicode"/>
                <a:cs typeface="Lucida Sans Unicode"/>
              </a:rPr>
              <a:t>(0)'</a:t>
            </a:r>
            <a:r>
              <a:rPr sz="1100" spc="65" dirty="0">
                <a:latin typeface="Lucida Sans Unicode"/>
                <a:cs typeface="Lucida Sans Unicode"/>
              </a:rPr>
              <a:t>,</a:t>
            </a:r>
            <a:r>
              <a:rPr sz="1100" spc="65" dirty="0">
                <a:solidFill>
                  <a:srgbClr val="BA2121"/>
                </a:solidFill>
                <a:latin typeface="Lucida Sans Unicode"/>
                <a:cs typeface="Lucida Sans Unicode"/>
              </a:rPr>
              <a:t>'Malignant</a:t>
            </a:r>
            <a:r>
              <a:rPr sz="1100" spc="24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170" dirty="0">
                <a:solidFill>
                  <a:srgbClr val="BA2121"/>
                </a:solidFill>
                <a:latin typeface="Lucida Sans Unicode"/>
                <a:cs typeface="Lucida Sans Unicode"/>
              </a:rPr>
              <a:t>(1)'</a:t>
            </a:r>
            <a:r>
              <a:rPr sz="1100" spc="170" dirty="0">
                <a:latin typeface="Lucida Sans Unicode"/>
                <a:cs typeface="Lucida Sans Unicode"/>
              </a:rPr>
              <a:t>],</a:t>
            </a:r>
            <a:r>
              <a:rPr sz="1100" spc="25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counts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values) </a:t>
            </a:r>
            <a:r>
              <a:rPr sz="1100" spc="114" dirty="0">
                <a:latin typeface="Lucida Sans Unicode"/>
                <a:cs typeface="Lucida Sans Unicode"/>
              </a:rPr>
              <a:t>plt</a:t>
            </a:r>
            <a:r>
              <a:rPr sz="1100" spc="114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114" dirty="0">
                <a:latin typeface="Lucida Sans Unicode"/>
                <a:cs typeface="Lucida Sans Unicode"/>
              </a:rPr>
              <a:t>title(</a:t>
            </a:r>
            <a:r>
              <a:rPr sz="1100" spc="114" dirty="0">
                <a:solidFill>
                  <a:srgbClr val="BA2121"/>
                </a:solidFill>
                <a:latin typeface="Lucida Sans Unicode"/>
                <a:cs typeface="Lucida Sans Unicode"/>
              </a:rPr>
              <a:t>'Class</a:t>
            </a:r>
            <a:r>
              <a:rPr sz="1100" spc="24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40" dirty="0">
                <a:solidFill>
                  <a:srgbClr val="BA2121"/>
                </a:solidFill>
                <a:latin typeface="Lucida Sans Unicode"/>
                <a:cs typeface="Lucida Sans Unicode"/>
              </a:rPr>
              <a:t>Balance'</a:t>
            </a:r>
            <a:r>
              <a:rPr sz="1100" spc="40" dirty="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7465" marR="4490720">
              <a:lnSpc>
                <a:spcPct val="102600"/>
              </a:lnSpc>
            </a:pPr>
            <a:r>
              <a:rPr sz="1100" spc="65" dirty="0">
                <a:latin typeface="Lucida Sans Unicode"/>
                <a:cs typeface="Lucida Sans Unicode"/>
              </a:rPr>
              <a:t>plt</a:t>
            </a:r>
            <a:r>
              <a:rPr sz="1100" spc="6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65" dirty="0">
                <a:latin typeface="Lucida Sans Unicode"/>
                <a:cs typeface="Lucida Sans Unicode"/>
              </a:rPr>
              <a:t>ylabel(</a:t>
            </a:r>
            <a:r>
              <a:rPr sz="1100" spc="65" dirty="0">
                <a:solidFill>
                  <a:srgbClr val="BA2121"/>
                </a:solidFill>
                <a:latin typeface="Lucida Sans Unicode"/>
                <a:cs typeface="Lucida Sans Unicode"/>
              </a:rPr>
              <a:t>'Count'</a:t>
            </a:r>
            <a:r>
              <a:rPr sz="1100" spc="65" dirty="0">
                <a:latin typeface="Lucida Sans Unicode"/>
                <a:cs typeface="Lucida Sans Unicode"/>
              </a:rPr>
              <a:t>) </a:t>
            </a:r>
            <a:r>
              <a:rPr sz="1100" spc="-10" dirty="0">
                <a:latin typeface="Lucida Sans Unicode"/>
                <a:cs typeface="Lucida Sans Unicode"/>
              </a:rPr>
              <a:t>plt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show()</a:t>
            </a:r>
            <a:endParaRPr sz="1100">
              <a:latin typeface="Lucida Sans Unicode"/>
              <a:cs typeface="Lucida Sans Unicode"/>
            </a:endParaRPr>
          </a:p>
        </p:txBody>
      </p:sp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95673" y="4733091"/>
            <a:ext cx="5193023" cy="3666370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spc="-25" dirty="0"/>
              <a:t>6</a:t>
            </a:fld>
            <a:endParaRPr spc="-25" dirty="0"/>
          </a:p>
        </p:txBody>
      </p: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32638" y="9418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245"/>
    </mc:Choice>
    <mc:Fallback>
      <p:transition spd="slow" advTm="232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1700" y="902333"/>
            <a:ext cx="5969635" cy="12280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478155" algn="l"/>
              </a:tabLst>
            </a:pPr>
            <a:r>
              <a:rPr sz="1100" b="1" spc="60" dirty="0">
                <a:latin typeface="Palatino Linotype"/>
                <a:cs typeface="Palatino Linotype"/>
              </a:rPr>
              <a:t>0.2.1</a:t>
            </a:r>
            <a:r>
              <a:rPr sz="1100" b="1" dirty="0">
                <a:latin typeface="Palatino Linotype"/>
                <a:cs typeface="Palatino Linotype"/>
              </a:rPr>
              <a:t>	</a:t>
            </a:r>
            <a:r>
              <a:rPr sz="1100" b="1" spc="70" dirty="0">
                <a:latin typeface="Palatino Linotype"/>
                <a:cs typeface="Palatino Linotype"/>
              </a:rPr>
              <a:t>3.</a:t>
            </a:r>
            <a:r>
              <a:rPr sz="1100" b="1" spc="355" dirty="0">
                <a:latin typeface="Palatino Linotype"/>
                <a:cs typeface="Palatino Linotype"/>
              </a:rPr>
              <a:t> </a:t>
            </a:r>
            <a:r>
              <a:rPr sz="1100" b="1" spc="70" dirty="0">
                <a:latin typeface="Palatino Linotype"/>
                <a:cs typeface="Palatino Linotype"/>
              </a:rPr>
              <a:t>Data</a:t>
            </a:r>
            <a:r>
              <a:rPr sz="1100" b="1" spc="200" dirty="0">
                <a:latin typeface="Palatino Linotype"/>
                <a:cs typeface="Palatino Linotype"/>
              </a:rPr>
              <a:t> </a:t>
            </a:r>
            <a:r>
              <a:rPr sz="1100" b="1" dirty="0">
                <a:latin typeface="Palatino Linotype"/>
                <a:cs typeface="Palatino Linotype"/>
              </a:rPr>
              <a:t>Cleaning</a:t>
            </a:r>
            <a:r>
              <a:rPr sz="1100" b="1" spc="200" dirty="0">
                <a:latin typeface="Palatino Linotype"/>
                <a:cs typeface="Palatino Linotype"/>
              </a:rPr>
              <a:t> </a:t>
            </a:r>
            <a:r>
              <a:rPr sz="1100" b="1" spc="40" dirty="0">
                <a:latin typeface="Palatino Linotype"/>
                <a:cs typeface="Palatino Linotype"/>
              </a:rPr>
              <a:t>Plan</a:t>
            </a:r>
            <a:endParaRPr sz="1100">
              <a:latin typeface="Palatino Linotype"/>
              <a:cs typeface="Palatino Linotype"/>
            </a:endParaRPr>
          </a:p>
          <a:p>
            <a:pPr marL="12700" marR="5080" algn="just">
              <a:lnSpc>
                <a:spcPct val="102600"/>
              </a:lnSpc>
              <a:spcBef>
                <a:spcPts val="1385"/>
              </a:spcBef>
            </a:pPr>
            <a:r>
              <a:rPr sz="1100" spc="20" dirty="0">
                <a:latin typeface="Times New Roman"/>
                <a:cs typeface="Times New Roman"/>
              </a:rPr>
              <a:t>I</a:t>
            </a:r>
            <a:r>
              <a:rPr sz="1100" spc="130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will</a:t>
            </a:r>
            <a:r>
              <a:rPr sz="1100" spc="130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simulate</a:t>
            </a:r>
            <a:r>
              <a:rPr sz="1100" spc="135" dirty="0">
                <a:latin typeface="Times New Roman"/>
                <a:cs typeface="Times New Roman"/>
              </a:rPr>
              <a:t> </a:t>
            </a:r>
            <a:r>
              <a:rPr sz="1100" spc="50" dirty="0">
                <a:latin typeface="Times New Roman"/>
                <a:cs typeface="Times New Roman"/>
              </a:rPr>
              <a:t>a</a:t>
            </a:r>
            <a:r>
              <a:rPr sz="1100" spc="130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small</a:t>
            </a:r>
            <a:r>
              <a:rPr sz="1100" spc="130" dirty="0">
                <a:latin typeface="Times New Roman"/>
                <a:cs typeface="Times New Roman"/>
              </a:rPr>
              <a:t> </a:t>
            </a:r>
            <a:r>
              <a:rPr sz="1100" spc="50" dirty="0">
                <a:latin typeface="Times New Roman"/>
                <a:cs typeface="Times New Roman"/>
              </a:rPr>
              <a:t>amount</a:t>
            </a:r>
            <a:r>
              <a:rPr sz="1100" spc="135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of</a:t>
            </a:r>
            <a:r>
              <a:rPr sz="1100" spc="130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missingness</a:t>
            </a:r>
            <a:r>
              <a:rPr sz="1100" spc="135" dirty="0">
                <a:latin typeface="Times New Roman"/>
                <a:cs typeface="Times New Roman"/>
              </a:rPr>
              <a:t> </a:t>
            </a:r>
            <a:r>
              <a:rPr sz="1100" spc="55" dirty="0">
                <a:latin typeface="Times New Roman"/>
                <a:cs typeface="Times New Roman"/>
              </a:rPr>
              <a:t>(to</a:t>
            </a:r>
            <a:r>
              <a:rPr sz="1100" spc="130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demonstrate</a:t>
            </a:r>
            <a:r>
              <a:rPr sz="1100" spc="130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imputation),</a:t>
            </a:r>
            <a:r>
              <a:rPr sz="1100" spc="140" dirty="0">
                <a:latin typeface="Times New Roman"/>
                <a:cs typeface="Times New Roman"/>
              </a:rPr>
              <a:t> </a:t>
            </a:r>
            <a:r>
              <a:rPr sz="1100" spc="50" dirty="0">
                <a:latin typeface="Times New Roman"/>
                <a:cs typeface="Times New Roman"/>
              </a:rPr>
              <a:t>and</a:t>
            </a:r>
            <a:r>
              <a:rPr sz="1100" spc="130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check</a:t>
            </a:r>
            <a:r>
              <a:rPr sz="1100" spc="135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for</a:t>
            </a:r>
            <a:r>
              <a:rPr sz="1100" spc="130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outliers </a:t>
            </a:r>
            <a:r>
              <a:rPr sz="1100" spc="50" dirty="0">
                <a:latin typeface="Times New Roman"/>
                <a:cs typeface="Times New Roman"/>
              </a:rPr>
              <a:t>and </a:t>
            </a:r>
            <a:r>
              <a:rPr sz="1100" spc="20" dirty="0">
                <a:latin typeface="Times New Roman"/>
                <a:cs typeface="Times New Roman"/>
              </a:rPr>
              <a:t>scale</a:t>
            </a:r>
            <a:r>
              <a:rPr sz="1100" spc="50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features</a:t>
            </a:r>
            <a:r>
              <a:rPr sz="1100" spc="50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for</a:t>
            </a:r>
            <a:r>
              <a:rPr sz="1100" spc="50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linear/SVM</a:t>
            </a:r>
            <a:r>
              <a:rPr sz="1100" spc="50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models.</a:t>
            </a:r>
            <a:r>
              <a:rPr sz="1100" spc="225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Cleaning</a:t>
            </a:r>
            <a:r>
              <a:rPr sz="1100" spc="55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steps:</a:t>
            </a:r>
            <a:r>
              <a:rPr sz="1100" spc="210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1.</a:t>
            </a:r>
            <a:r>
              <a:rPr sz="1100" spc="225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Randomly</a:t>
            </a:r>
            <a:r>
              <a:rPr sz="1100" spc="55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set</a:t>
            </a:r>
            <a:r>
              <a:rPr sz="1100" spc="50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~3%</a:t>
            </a:r>
            <a:r>
              <a:rPr sz="1100" spc="50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of</a:t>
            </a:r>
            <a:r>
              <a:rPr sz="1100" spc="50" dirty="0">
                <a:latin typeface="Times New Roman"/>
                <a:cs typeface="Times New Roman"/>
              </a:rPr>
              <a:t> </a:t>
            </a:r>
            <a:r>
              <a:rPr sz="1100" spc="20" dirty="0">
                <a:latin typeface="Times New Roman"/>
                <a:cs typeface="Times New Roman"/>
              </a:rPr>
              <a:t>numeric</a:t>
            </a:r>
            <a:r>
              <a:rPr sz="1100" spc="50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entries </a:t>
            </a:r>
            <a:r>
              <a:rPr sz="1100" spc="55" dirty="0">
                <a:latin typeface="Times New Roman"/>
                <a:cs typeface="Times New Roman"/>
              </a:rPr>
              <a:t>to</a:t>
            </a:r>
            <a:r>
              <a:rPr sz="1100" spc="9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NaN</a:t>
            </a:r>
            <a:r>
              <a:rPr sz="1100" spc="9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(feature‑wise,</a:t>
            </a:r>
            <a:r>
              <a:rPr sz="1100" spc="110" dirty="0">
                <a:latin typeface="Times New Roman"/>
                <a:cs typeface="Times New Roman"/>
              </a:rPr>
              <a:t> </a:t>
            </a:r>
            <a:r>
              <a:rPr sz="1100" spc="55" dirty="0">
                <a:latin typeface="Times New Roman"/>
                <a:cs typeface="Times New Roman"/>
              </a:rPr>
              <a:t>not</a:t>
            </a:r>
            <a:r>
              <a:rPr sz="1100" spc="9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in</a:t>
            </a:r>
            <a:r>
              <a:rPr sz="1100" spc="90" dirty="0">
                <a:latin typeface="Times New Roman"/>
                <a:cs typeface="Times New Roman"/>
              </a:rPr>
              <a:t> </a:t>
            </a:r>
            <a:r>
              <a:rPr sz="1100" spc="55" dirty="0">
                <a:latin typeface="Times New Roman"/>
                <a:cs typeface="Times New Roman"/>
              </a:rPr>
              <a:t>the</a:t>
            </a:r>
            <a:r>
              <a:rPr sz="1100" spc="90" dirty="0">
                <a:latin typeface="Times New Roman"/>
                <a:cs typeface="Times New Roman"/>
              </a:rPr>
              <a:t> </a:t>
            </a:r>
            <a:r>
              <a:rPr sz="1100" spc="50" dirty="0">
                <a:latin typeface="Times New Roman"/>
                <a:cs typeface="Times New Roman"/>
              </a:rPr>
              <a:t>target).</a:t>
            </a:r>
            <a:r>
              <a:rPr sz="1100" spc="30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2.</a:t>
            </a:r>
            <a:r>
              <a:rPr sz="1100" spc="305" dirty="0">
                <a:latin typeface="Times New Roman"/>
                <a:cs typeface="Times New Roman"/>
              </a:rPr>
              <a:t> </a:t>
            </a:r>
            <a:r>
              <a:rPr sz="1100" spc="50" dirty="0">
                <a:latin typeface="Times New Roman"/>
                <a:cs typeface="Times New Roman"/>
              </a:rPr>
              <a:t>Impute</a:t>
            </a:r>
            <a:r>
              <a:rPr sz="1100" spc="9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missing</a:t>
            </a:r>
            <a:r>
              <a:rPr sz="1100" spc="9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values</a:t>
            </a:r>
            <a:r>
              <a:rPr sz="1100" spc="9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with</a:t>
            </a:r>
            <a:r>
              <a:rPr sz="1100" spc="95" dirty="0">
                <a:latin typeface="Times New Roman"/>
                <a:cs typeface="Times New Roman"/>
              </a:rPr>
              <a:t> </a:t>
            </a:r>
            <a:r>
              <a:rPr sz="1100" b="1" dirty="0">
                <a:latin typeface="Palatino Linotype"/>
                <a:cs typeface="Palatino Linotype"/>
              </a:rPr>
              <a:t>median</a:t>
            </a:r>
            <a:r>
              <a:rPr sz="1100" dirty="0">
                <a:latin typeface="Times New Roman"/>
                <a:cs typeface="Times New Roman"/>
              </a:rPr>
              <a:t>.</a:t>
            </a:r>
            <a:r>
              <a:rPr sz="1100" spc="30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3.</a:t>
            </a:r>
            <a:r>
              <a:rPr sz="1100" spc="30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Detect</a:t>
            </a:r>
            <a:r>
              <a:rPr sz="1100" spc="90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outliers </a:t>
            </a:r>
            <a:r>
              <a:rPr sz="1100" spc="10" dirty="0">
                <a:latin typeface="Times New Roman"/>
                <a:cs typeface="Times New Roman"/>
              </a:rPr>
              <a:t>(z‑score</a:t>
            </a:r>
            <a:r>
              <a:rPr sz="1100" spc="140" dirty="0">
                <a:latin typeface="Times New Roman"/>
                <a:cs typeface="Times New Roman"/>
              </a:rPr>
              <a:t> </a:t>
            </a:r>
            <a:r>
              <a:rPr sz="1100" spc="215" dirty="0">
                <a:latin typeface="Times New Roman"/>
                <a:cs typeface="Times New Roman"/>
              </a:rPr>
              <a:t>&gt;</a:t>
            </a:r>
            <a:r>
              <a:rPr sz="1100" spc="145" dirty="0">
                <a:latin typeface="Times New Roman"/>
                <a:cs typeface="Times New Roman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4)</a:t>
            </a:r>
            <a:r>
              <a:rPr sz="1100" spc="140" dirty="0">
                <a:latin typeface="Times New Roman"/>
                <a:cs typeface="Times New Roman"/>
              </a:rPr>
              <a:t> </a:t>
            </a:r>
            <a:r>
              <a:rPr sz="1100" spc="50" dirty="0">
                <a:latin typeface="Times New Roman"/>
                <a:cs typeface="Times New Roman"/>
              </a:rPr>
              <a:t>and</a:t>
            </a:r>
            <a:r>
              <a:rPr sz="1100" spc="145" dirty="0">
                <a:latin typeface="Times New Roman"/>
                <a:cs typeface="Times New Roman"/>
              </a:rPr>
              <a:t> </a:t>
            </a:r>
            <a:r>
              <a:rPr sz="1100" b="1" spc="10" dirty="0">
                <a:latin typeface="Palatino Linotype"/>
                <a:cs typeface="Palatino Linotype"/>
              </a:rPr>
              <a:t>winsorize</a:t>
            </a:r>
            <a:r>
              <a:rPr sz="1100" b="1" spc="145" dirty="0">
                <a:latin typeface="Palatino Linotype"/>
                <a:cs typeface="Palatino Linotype"/>
              </a:rPr>
              <a:t> </a:t>
            </a:r>
            <a:r>
              <a:rPr sz="1100" spc="90" dirty="0">
                <a:latin typeface="Times New Roman"/>
                <a:cs typeface="Times New Roman"/>
              </a:rPr>
              <a:t>at</a:t>
            </a:r>
            <a:r>
              <a:rPr sz="1100" spc="140" dirty="0">
                <a:latin typeface="Times New Roman"/>
                <a:cs typeface="Times New Roman"/>
              </a:rPr>
              <a:t> </a:t>
            </a:r>
            <a:r>
              <a:rPr sz="1100" spc="55" dirty="0">
                <a:latin typeface="Times New Roman"/>
                <a:cs typeface="Times New Roman"/>
              </a:rPr>
              <a:t>the</a:t>
            </a:r>
            <a:r>
              <a:rPr sz="1100" spc="145" dirty="0">
                <a:latin typeface="Times New Roman"/>
                <a:cs typeface="Times New Roman"/>
              </a:rPr>
              <a:t> </a:t>
            </a:r>
            <a:r>
              <a:rPr sz="1100" spc="65" dirty="0">
                <a:latin typeface="Times New Roman"/>
                <a:cs typeface="Times New Roman"/>
              </a:rPr>
              <a:t>1st/99th</a:t>
            </a:r>
            <a:r>
              <a:rPr sz="1100" spc="140" dirty="0">
                <a:latin typeface="Times New Roman"/>
                <a:cs typeface="Times New Roman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percentiles</a:t>
            </a:r>
            <a:r>
              <a:rPr sz="1100" spc="140" dirty="0">
                <a:latin typeface="Times New Roman"/>
                <a:cs typeface="Times New Roman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(robust</a:t>
            </a:r>
            <a:r>
              <a:rPr sz="1100" spc="150" dirty="0">
                <a:latin typeface="Times New Roman"/>
                <a:cs typeface="Times New Roman"/>
              </a:rPr>
              <a:t> </a:t>
            </a:r>
            <a:r>
              <a:rPr sz="1100" spc="55" dirty="0">
                <a:latin typeface="Times New Roman"/>
                <a:cs typeface="Times New Roman"/>
              </a:rPr>
              <a:t>to</a:t>
            </a:r>
            <a:r>
              <a:rPr sz="1100" spc="140" dirty="0">
                <a:latin typeface="Times New Roman"/>
                <a:cs typeface="Times New Roman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skew).</a:t>
            </a:r>
            <a:r>
              <a:rPr sz="1100" spc="285" dirty="0">
                <a:latin typeface="Times New Roman"/>
                <a:cs typeface="Times New Roman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4.</a:t>
            </a:r>
            <a:r>
              <a:rPr sz="1100" spc="290" dirty="0">
                <a:latin typeface="Times New Roman"/>
                <a:cs typeface="Times New Roman"/>
              </a:rPr>
              <a:t> </a:t>
            </a:r>
            <a:r>
              <a:rPr sz="1100" spc="10" dirty="0">
                <a:latin typeface="Times New Roman"/>
                <a:cs typeface="Times New Roman"/>
              </a:rPr>
              <a:t>Standardize</a:t>
            </a:r>
            <a:r>
              <a:rPr sz="1100" spc="145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features </a:t>
            </a:r>
            <a:r>
              <a:rPr sz="1100" dirty="0">
                <a:latin typeface="Times New Roman"/>
                <a:cs typeface="Times New Roman"/>
              </a:rPr>
              <a:t>for</a:t>
            </a:r>
            <a:r>
              <a:rPr sz="1100" spc="15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models</a:t>
            </a:r>
            <a:r>
              <a:rPr sz="1100" spc="150" dirty="0">
                <a:latin typeface="Times New Roman"/>
                <a:cs typeface="Times New Roman"/>
              </a:rPr>
              <a:t> </a:t>
            </a:r>
            <a:r>
              <a:rPr sz="1100" spc="90" dirty="0">
                <a:latin typeface="Times New Roman"/>
                <a:cs typeface="Times New Roman"/>
              </a:rPr>
              <a:t>that</a:t>
            </a:r>
            <a:r>
              <a:rPr sz="1100" spc="150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need</a:t>
            </a:r>
            <a:r>
              <a:rPr sz="1100" spc="150" dirty="0">
                <a:latin typeface="Times New Roman"/>
                <a:cs typeface="Times New Roman"/>
              </a:rPr>
              <a:t> </a:t>
            </a:r>
            <a:r>
              <a:rPr sz="1100" spc="60" dirty="0">
                <a:latin typeface="Times New Roman"/>
                <a:cs typeface="Times New Roman"/>
              </a:rPr>
              <a:t>it</a:t>
            </a:r>
            <a:r>
              <a:rPr sz="1100" spc="155" dirty="0">
                <a:latin typeface="Times New Roman"/>
                <a:cs typeface="Times New Roman"/>
              </a:rPr>
              <a:t> </a:t>
            </a:r>
            <a:r>
              <a:rPr sz="1100" dirty="0">
                <a:latin typeface="Times New Roman"/>
                <a:cs typeface="Times New Roman"/>
              </a:rPr>
              <a:t>(via</a:t>
            </a:r>
            <a:r>
              <a:rPr sz="1100" spc="150" dirty="0">
                <a:latin typeface="Times New Roman"/>
                <a:cs typeface="Times New Roman"/>
              </a:rPr>
              <a:t> </a:t>
            </a:r>
            <a:r>
              <a:rPr sz="1100" spc="-10" dirty="0">
                <a:latin typeface="Times New Roman"/>
                <a:cs typeface="Times New Roman"/>
              </a:rPr>
              <a:t>pipelines).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00062" y="2218396"/>
            <a:ext cx="38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60" dirty="0">
                <a:solidFill>
                  <a:srgbClr val="2F3E9F"/>
                </a:solidFill>
                <a:latin typeface="Lucida Sans Unicode"/>
                <a:cs typeface="Lucida Sans Unicode"/>
              </a:rPr>
              <a:t>[17]: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27052" y="2235505"/>
            <a:ext cx="5918835" cy="2633345"/>
          </a:xfrm>
          <a:prstGeom prst="rect">
            <a:avLst/>
          </a:prstGeom>
          <a:solidFill>
            <a:srgbClr val="F7F7F7"/>
          </a:solidFill>
        </p:spPr>
        <p:txBody>
          <a:bodyPr vert="horz" wrap="square" lIns="0" tIns="0" rIns="0" bIns="0" rtlCol="0">
            <a:spAutoFit/>
          </a:bodyPr>
          <a:lstStyle/>
          <a:p>
            <a:pPr marL="37465">
              <a:lnSpc>
                <a:spcPts val="1275"/>
              </a:lnSpc>
            </a:pPr>
            <a:r>
              <a:rPr sz="1100" spc="-10" dirty="0">
                <a:latin typeface="Lucida Sans Unicode"/>
                <a:cs typeface="Lucida Sans Unicode"/>
              </a:rPr>
              <a:t>X_missing</a:t>
            </a:r>
            <a:r>
              <a:rPr sz="1100" spc="5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0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X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copy()</a:t>
            </a:r>
            <a:endParaRPr sz="1100">
              <a:latin typeface="Lucida Sans Unicode"/>
              <a:cs typeface="Lucida Sans Unicode"/>
            </a:endParaRPr>
          </a:p>
          <a:p>
            <a:pPr marL="37465" marR="2526665">
              <a:lnSpc>
                <a:spcPct val="102699"/>
              </a:lnSpc>
            </a:pPr>
            <a:r>
              <a:rPr sz="1100" spc="-100" dirty="0">
                <a:latin typeface="Lucida Sans Unicode"/>
                <a:cs typeface="Lucida Sans Unicode"/>
              </a:rPr>
              <a:t>mask</a:t>
            </a:r>
            <a:r>
              <a:rPr sz="1100" spc="17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0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-20" dirty="0">
                <a:latin typeface="Lucida Sans Unicode"/>
                <a:cs typeface="Lucida Sans Unicode"/>
              </a:rPr>
              <a:t>np</a:t>
            </a:r>
            <a:r>
              <a:rPr sz="1100" spc="-2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20" dirty="0">
                <a:latin typeface="Lucida Sans Unicode"/>
                <a:cs typeface="Lucida Sans Unicode"/>
              </a:rPr>
              <a:t>random</a:t>
            </a:r>
            <a:r>
              <a:rPr sz="1100" spc="-2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20" dirty="0">
                <a:latin typeface="Lucida Sans Unicode"/>
                <a:cs typeface="Lucida Sans Unicode"/>
              </a:rPr>
              <a:t>rand(</a:t>
            </a:r>
            <a:r>
              <a:rPr sz="1100" spc="-20" dirty="0">
                <a:solidFill>
                  <a:srgbClr val="666666"/>
                </a:solidFill>
                <a:latin typeface="Lucida Sans Unicode"/>
                <a:cs typeface="Lucida Sans Unicode"/>
              </a:rPr>
              <a:t>*</a:t>
            </a:r>
            <a:r>
              <a:rPr sz="1100" spc="-20" dirty="0">
                <a:latin typeface="Lucida Sans Unicode"/>
                <a:cs typeface="Lucida Sans Unicode"/>
              </a:rPr>
              <a:t>X_missing</a:t>
            </a:r>
            <a:r>
              <a:rPr sz="1100" spc="-2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20" dirty="0">
                <a:latin typeface="Lucida Sans Unicode"/>
                <a:cs typeface="Lucida Sans Unicode"/>
              </a:rPr>
              <a:t>shape)</a:t>
            </a:r>
            <a:r>
              <a:rPr sz="1100" spc="21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&lt;</a:t>
            </a:r>
            <a:r>
              <a:rPr sz="1100" spc="220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-30" dirty="0">
                <a:solidFill>
                  <a:srgbClr val="666666"/>
                </a:solidFill>
                <a:latin typeface="Lucida Sans Unicode"/>
                <a:cs typeface="Lucida Sans Unicode"/>
              </a:rPr>
              <a:t>0.03 </a:t>
            </a:r>
            <a:r>
              <a:rPr sz="1100" spc="-10" dirty="0">
                <a:latin typeface="Lucida Sans Unicode"/>
                <a:cs typeface="Lucida Sans Unicode"/>
              </a:rPr>
              <a:t>X_missing</a:t>
            </a:r>
            <a:r>
              <a:rPr sz="1100" spc="5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0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X_missing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mask(mask)</a:t>
            </a:r>
            <a:endParaRPr sz="1100">
              <a:latin typeface="Lucida Sans Unicode"/>
              <a:cs typeface="Lucida Sans Unicode"/>
            </a:endParaRPr>
          </a:p>
          <a:p>
            <a:pPr marL="37465" marR="1581150">
              <a:lnSpc>
                <a:spcPct val="102600"/>
              </a:lnSpc>
              <a:spcBef>
                <a:spcPts val="1355"/>
              </a:spcBef>
            </a:pPr>
            <a:r>
              <a:rPr sz="1100" dirty="0">
                <a:latin typeface="Lucida Sans Unicode"/>
                <a:cs typeface="Lucida Sans Unicode"/>
              </a:rPr>
              <a:t>missing_pct</a:t>
            </a:r>
            <a:r>
              <a:rPr sz="1100" spc="165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X_missing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isna()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mean()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mean()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*100 </a:t>
            </a:r>
            <a:r>
              <a:rPr sz="1100" spc="80" dirty="0">
                <a:solidFill>
                  <a:srgbClr val="007F00"/>
                </a:solidFill>
                <a:latin typeface="Lucida Sans Unicode"/>
                <a:cs typeface="Lucida Sans Unicode"/>
              </a:rPr>
              <a:t>print</a:t>
            </a:r>
            <a:r>
              <a:rPr sz="1100" spc="80" dirty="0">
                <a:latin typeface="Lucida Sans Unicode"/>
                <a:cs typeface="Lucida Sans Unicode"/>
              </a:rPr>
              <a:t>(</a:t>
            </a:r>
            <a:r>
              <a:rPr sz="1100" spc="80" dirty="0">
                <a:solidFill>
                  <a:srgbClr val="BA2121"/>
                </a:solidFill>
                <a:latin typeface="Lucida Sans Unicode"/>
                <a:cs typeface="Lucida Sans Unicode"/>
              </a:rPr>
              <a:t>f'Overall</a:t>
            </a:r>
            <a:r>
              <a:rPr sz="1100" spc="18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solidFill>
                  <a:srgbClr val="BA2121"/>
                </a:solidFill>
                <a:latin typeface="Lucida Sans Unicode"/>
                <a:cs typeface="Lucida Sans Unicode"/>
              </a:rPr>
              <a:t>simulated</a:t>
            </a:r>
            <a:r>
              <a:rPr sz="1100" spc="19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solidFill>
                  <a:srgbClr val="BA2121"/>
                </a:solidFill>
                <a:latin typeface="Lucida Sans Unicode"/>
                <a:cs typeface="Lucida Sans Unicode"/>
              </a:rPr>
              <a:t>missingness:</a:t>
            </a:r>
            <a:r>
              <a:rPr sz="1100" spc="19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b="1" spc="50" dirty="0">
                <a:solidFill>
                  <a:srgbClr val="BA6687"/>
                </a:solidFill>
                <a:latin typeface="Calibri"/>
                <a:cs typeface="Calibri"/>
              </a:rPr>
              <a:t>{</a:t>
            </a:r>
            <a:r>
              <a:rPr sz="1100" spc="50" dirty="0">
                <a:latin typeface="Lucida Sans Unicode"/>
                <a:cs typeface="Lucida Sans Unicode"/>
              </a:rPr>
              <a:t>missing_pct</a:t>
            </a:r>
            <a:r>
              <a:rPr sz="1100" b="1" spc="50" dirty="0">
                <a:solidFill>
                  <a:srgbClr val="BA6687"/>
                </a:solidFill>
                <a:latin typeface="Calibri"/>
                <a:cs typeface="Calibri"/>
              </a:rPr>
              <a:t>:</a:t>
            </a:r>
            <a:r>
              <a:rPr sz="1100" spc="50" dirty="0">
                <a:solidFill>
                  <a:srgbClr val="BA2121"/>
                </a:solidFill>
                <a:latin typeface="Lucida Sans Unicode"/>
                <a:cs typeface="Lucida Sans Unicode"/>
              </a:rPr>
              <a:t>.2f</a:t>
            </a:r>
            <a:r>
              <a:rPr sz="1100" b="1" spc="50" dirty="0">
                <a:solidFill>
                  <a:srgbClr val="BA6687"/>
                </a:solidFill>
                <a:latin typeface="Calibri"/>
                <a:cs typeface="Calibri"/>
              </a:rPr>
              <a:t>}</a:t>
            </a:r>
            <a:r>
              <a:rPr sz="1100" spc="50" dirty="0">
                <a:solidFill>
                  <a:srgbClr val="BA2121"/>
                </a:solidFill>
                <a:latin typeface="Lucida Sans Unicode"/>
                <a:cs typeface="Lucida Sans Unicode"/>
              </a:rPr>
              <a:t>%'</a:t>
            </a:r>
            <a:r>
              <a:rPr sz="1100" spc="50" dirty="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1390"/>
              </a:spcBef>
            </a:pPr>
            <a:r>
              <a:rPr sz="1100" spc="-40" dirty="0">
                <a:latin typeface="Lucida Sans Unicode"/>
                <a:cs typeface="Lucida Sans Unicode"/>
              </a:rPr>
              <a:t>X_imputed</a:t>
            </a:r>
            <a:r>
              <a:rPr sz="1100" spc="30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30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X_missing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fillna(X_missing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median(numeric_only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b="1" spc="-10" dirty="0">
                <a:solidFill>
                  <a:srgbClr val="007F00"/>
                </a:solidFill>
                <a:latin typeface="Calibri"/>
                <a:cs typeface="Calibri"/>
              </a:rPr>
              <a:t>True</a:t>
            </a:r>
            <a:r>
              <a:rPr sz="1100" spc="-10" dirty="0">
                <a:latin typeface="Lucida Sans Unicode"/>
                <a:cs typeface="Lucida Sans Unicode"/>
              </a:rPr>
              <a:t>))</a:t>
            </a:r>
            <a:endParaRPr sz="1100">
              <a:latin typeface="Lucida Sans Unicode"/>
              <a:cs typeface="Lucida Sans Unicode"/>
            </a:endParaRPr>
          </a:p>
          <a:p>
            <a:pPr marL="37465" marR="3617595">
              <a:lnSpc>
                <a:spcPct val="102600"/>
              </a:lnSpc>
              <a:spcBef>
                <a:spcPts val="1355"/>
              </a:spcBef>
            </a:pPr>
            <a:r>
              <a:rPr sz="1100" dirty="0">
                <a:latin typeface="Lucida Sans Unicode"/>
                <a:cs typeface="Lucida Sans Unicode"/>
              </a:rPr>
              <a:t>low</a:t>
            </a:r>
            <a:r>
              <a:rPr sz="1100" spc="10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X_imputed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quantile(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0.01</a:t>
            </a:r>
            <a:r>
              <a:rPr sz="1100" spc="-10" dirty="0">
                <a:latin typeface="Lucida Sans Unicode"/>
                <a:cs typeface="Lucida Sans Unicode"/>
              </a:rPr>
              <a:t>) </a:t>
            </a:r>
            <a:r>
              <a:rPr sz="1100" dirty="0">
                <a:latin typeface="Lucida Sans Unicode"/>
                <a:cs typeface="Lucida Sans Unicode"/>
              </a:rPr>
              <a:t>high</a:t>
            </a:r>
            <a:r>
              <a:rPr sz="1100" spc="135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0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X_imputed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quantile(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0.99</a:t>
            </a:r>
            <a:r>
              <a:rPr sz="1100" spc="-10" dirty="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sz="1100" spc="-10" dirty="0">
                <a:latin typeface="Lucida Sans Unicode"/>
                <a:cs typeface="Lucida Sans Unicode"/>
              </a:rPr>
              <a:t>X_wins</a:t>
            </a:r>
            <a:r>
              <a:rPr sz="1100" spc="114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X_imputed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dirty="0">
                <a:latin typeface="Lucida Sans Unicode"/>
                <a:cs typeface="Lucida Sans Unicode"/>
              </a:rPr>
              <a:t>clip(lower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dirty="0">
                <a:latin typeface="Lucida Sans Unicode"/>
                <a:cs typeface="Lucida Sans Unicode"/>
              </a:rPr>
              <a:t>low,</a:t>
            </a:r>
            <a:r>
              <a:rPr sz="1100" spc="170" dirty="0">
                <a:latin typeface="Lucida Sans Unicode"/>
                <a:cs typeface="Lucida Sans Unicode"/>
              </a:rPr>
              <a:t> </a:t>
            </a:r>
            <a:r>
              <a:rPr sz="1100" spc="-30" dirty="0">
                <a:latin typeface="Lucida Sans Unicode"/>
                <a:cs typeface="Lucida Sans Unicode"/>
              </a:rPr>
              <a:t>upper</a:t>
            </a:r>
            <a:r>
              <a:rPr sz="1100" spc="-3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-30" dirty="0">
                <a:latin typeface="Lucida Sans Unicode"/>
                <a:cs typeface="Lucida Sans Unicode"/>
              </a:rPr>
              <a:t>high,</a:t>
            </a:r>
            <a:r>
              <a:rPr sz="1100" spc="17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axis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=1</a:t>
            </a:r>
            <a:r>
              <a:rPr sz="1100" spc="-10" dirty="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7465" marR="1071880">
              <a:lnSpc>
                <a:spcPct val="102600"/>
              </a:lnSpc>
              <a:spcBef>
                <a:spcPts val="1355"/>
              </a:spcBef>
            </a:pPr>
            <a:r>
              <a:rPr sz="1100" dirty="0">
                <a:latin typeface="Lucida Sans Unicode"/>
                <a:cs typeface="Lucida Sans Unicode"/>
              </a:rPr>
              <a:t>X_clean</a:t>
            </a:r>
            <a:r>
              <a:rPr sz="1100" spc="19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0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X_wins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copy() </a:t>
            </a:r>
            <a:r>
              <a:rPr sz="1100" spc="45" dirty="0">
                <a:latin typeface="Lucida Sans Unicode"/>
                <a:cs typeface="Lucida Sans Unicode"/>
              </a:rPr>
              <a:t>display(X_clean</a:t>
            </a:r>
            <a:r>
              <a:rPr sz="1100" spc="4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45" dirty="0">
                <a:latin typeface="Lucida Sans Unicode"/>
                <a:cs typeface="Lucida Sans Unicode"/>
              </a:rPr>
              <a:t>describe()</a:t>
            </a:r>
            <a:r>
              <a:rPr sz="1100" spc="4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45" dirty="0">
                <a:latin typeface="Lucida Sans Unicode"/>
                <a:cs typeface="Lucida Sans Unicode"/>
              </a:rPr>
              <a:t>T[[</a:t>
            </a:r>
            <a:r>
              <a:rPr sz="1100" spc="45" dirty="0">
                <a:solidFill>
                  <a:srgbClr val="BA2121"/>
                </a:solidFill>
                <a:latin typeface="Lucida Sans Unicode"/>
                <a:cs typeface="Lucida Sans Unicode"/>
              </a:rPr>
              <a:t>'mean'</a:t>
            </a:r>
            <a:r>
              <a:rPr sz="1100" spc="45" dirty="0">
                <a:latin typeface="Lucida Sans Unicode"/>
                <a:cs typeface="Lucida Sans Unicode"/>
              </a:rPr>
              <a:t>,</a:t>
            </a:r>
            <a:r>
              <a:rPr sz="1100" spc="45" dirty="0">
                <a:solidFill>
                  <a:srgbClr val="BA2121"/>
                </a:solidFill>
                <a:latin typeface="Lucida Sans Unicode"/>
                <a:cs typeface="Lucida Sans Unicode"/>
              </a:rPr>
              <a:t>'std'</a:t>
            </a:r>
            <a:r>
              <a:rPr sz="1100" spc="45" dirty="0">
                <a:latin typeface="Lucida Sans Unicode"/>
                <a:cs typeface="Lucida Sans Unicode"/>
              </a:rPr>
              <a:t>,</a:t>
            </a:r>
            <a:r>
              <a:rPr sz="1100" spc="45" dirty="0">
                <a:solidFill>
                  <a:srgbClr val="BA2121"/>
                </a:solidFill>
                <a:latin typeface="Lucida Sans Unicode"/>
                <a:cs typeface="Lucida Sans Unicode"/>
              </a:rPr>
              <a:t>'min'</a:t>
            </a:r>
            <a:r>
              <a:rPr sz="1100" spc="45" dirty="0">
                <a:latin typeface="Lucida Sans Unicode"/>
                <a:cs typeface="Lucida Sans Unicode"/>
              </a:rPr>
              <a:t>,</a:t>
            </a:r>
            <a:r>
              <a:rPr sz="1100" spc="45" dirty="0">
                <a:solidFill>
                  <a:srgbClr val="BA2121"/>
                </a:solidFill>
                <a:latin typeface="Lucida Sans Unicode"/>
                <a:cs typeface="Lucida Sans Unicode"/>
              </a:rPr>
              <a:t>'max'</a:t>
            </a:r>
            <a:r>
              <a:rPr sz="1100" spc="45" dirty="0">
                <a:latin typeface="Lucida Sans Unicode"/>
                <a:cs typeface="Lucida Sans Unicode"/>
              </a:rPr>
              <a:t>]]</a:t>
            </a:r>
            <a:r>
              <a:rPr sz="1100" spc="4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45" dirty="0">
                <a:latin typeface="Lucida Sans Unicode"/>
                <a:cs typeface="Lucida Sans Unicode"/>
              </a:rPr>
              <a:t>head(</a:t>
            </a:r>
            <a:r>
              <a:rPr sz="1100" spc="45" dirty="0">
                <a:solidFill>
                  <a:srgbClr val="666666"/>
                </a:solidFill>
                <a:latin typeface="Lucida Sans Unicode"/>
                <a:cs typeface="Lucida Sans Unicode"/>
              </a:rPr>
              <a:t>10</a:t>
            </a:r>
            <a:r>
              <a:rPr sz="1100" spc="45" dirty="0">
                <a:latin typeface="Lucida Sans Unicode"/>
                <a:cs typeface="Lucida Sans Unicode"/>
              </a:rPr>
              <a:t>))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01700" y="4987796"/>
            <a:ext cx="264414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latin typeface="Lucida Sans Unicode"/>
                <a:cs typeface="Lucida Sans Unicode"/>
              </a:rPr>
              <a:t>Overall</a:t>
            </a:r>
            <a:r>
              <a:rPr sz="1100" spc="250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simulated</a:t>
            </a:r>
            <a:r>
              <a:rPr sz="1100" spc="254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missingness:</a:t>
            </a:r>
            <a:r>
              <a:rPr sz="1100" spc="254" dirty="0">
                <a:latin typeface="Lucida Sans Unicode"/>
                <a:cs typeface="Lucida Sans Unicode"/>
              </a:rPr>
              <a:t> </a:t>
            </a:r>
            <a:r>
              <a:rPr sz="1100" spc="-50" dirty="0">
                <a:latin typeface="Lucida Sans Unicode"/>
                <a:cs typeface="Lucida Sans Unicode"/>
              </a:rPr>
              <a:t>2.94%</a:t>
            </a:r>
            <a:endParaRPr sz="1100">
              <a:latin typeface="Lucida Sans Unicode"/>
              <a:cs typeface="Lucida Sans Unicode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882650" y="5256382"/>
          <a:ext cx="5229224" cy="18986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957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823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3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3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77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mean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std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min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95"/>
                        </a:lnSpc>
                        <a:spcBef>
                          <a:spcPts val="5"/>
                        </a:spcBef>
                      </a:pP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max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radius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14.110128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3.410660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8.458360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24.371600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texture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19.158278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4.053555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10.930400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30.178000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perimeter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91.506484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23.500806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53.827600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165.724000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area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652.498742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45" dirty="0">
                          <a:latin typeface="Lucida Sans Unicode"/>
                          <a:cs typeface="Lucida Sans Unicode"/>
                        </a:rPr>
                        <a:t>333.727934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45" dirty="0">
                          <a:latin typeface="Lucida Sans Unicode"/>
                          <a:cs typeface="Lucida Sans Unicode"/>
                        </a:rPr>
                        <a:t>215.664000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55" dirty="0">
                          <a:latin typeface="Lucida Sans Unicode"/>
                          <a:cs typeface="Lucida Sans Unicode"/>
                        </a:rPr>
                        <a:t>1786.600000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smoothness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0.096289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0.013367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0.068654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0.132888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compactness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0.103578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0.051203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0.033351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0.277192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concavity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0.088578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0.077402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0.351688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31750">
                        <a:lnSpc>
                          <a:spcPts val="1255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5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20" dirty="0">
                          <a:latin typeface="Lucida Sans Unicode"/>
                          <a:cs typeface="Lucida Sans Unicode"/>
                        </a:rPr>
                        <a:t>concave</a:t>
                      </a:r>
                      <a:r>
                        <a:rPr sz="1100" spc="5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points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0.048529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0.037716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0.000000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55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0.164208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31750">
                        <a:lnSpc>
                          <a:spcPts val="1280"/>
                        </a:lnSpc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45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symmetry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0.180862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0.025741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0.129508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ts val="1280"/>
                        </a:lnSpc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0.256016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1450">
                <a:tc gridSpan="2"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5"/>
                        </a:spcBef>
                        <a:tabLst>
                          <a:tab pos="1922780" algn="l"/>
                        </a:tabLst>
                      </a:pPr>
                      <a:r>
                        <a:rPr sz="1100" spc="-125" dirty="0">
                          <a:latin typeface="Lucida Sans Unicode"/>
                          <a:cs typeface="Lucida Sans Unicode"/>
                        </a:rPr>
                        <a:t>mean</a:t>
                      </a:r>
                      <a:r>
                        <a:rPr sz="1100" spc="14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90" dirty="0">
                          <a:latin typeface="Lucida Sans Unicode"/>
                          <a:cs typeface="Lucida Sans Unicode"/>
                        </a:rPr>
                        <a:t>fractal</a:t>
                      </a:r>
                      <a:r>
                        <a:rPr sz="1100" spc="140" dirty="0">
                          <a:latin typeface="Lucida Sans Unicode"/>
                          <a:cs typeface="Lucida Sans Unicode"/>
                        </a:rPr>
                        <a:t> </a:t>
                      </a: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dimension</a:t>
                      </a:r>
                      <a:r>
                        <a:rPr sz="1100" dirty="0">
                          <a:latin typeface="Lucida Sans Unicode"/>
                          <a:cs typeface="Lucida Sans Unicode"/>
                        </a:rPr>
                        <a:t>	</a:t>
                      </a:r>
                      <a:r>
                        <a:rPr sz="1100" spc="-25" dirty="0">
                          <a:latin typeface="Lucida Sans Unicode"/>
                          <a:cs typeface="Lucida Sans Unicode"/>
                        </a:rPr>
                        <a:t>0.062700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0.006597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R="64769"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0.051767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latin typeface="Lucida Sans Unicode"/>
                          <a:cs typeface="Lucida Sans Unicode"/>
                        </a:rPr>
                        <a:t>0.085438</a:t>
                      </a:r>
                      <a:endParaRPr sz="1100">
                        <a:latin typeface="Lucida Sans Unicode"/>
                        <a:cs typeface="Lucida Sans Unicode"/>
                      </a:endParaRPr>
                    </a:p>
                  </a:txBody>
                  <a:tcPr marL="0" marR="0" marT="635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7" name="object 7"/>
          <p:cNvSpPr txBox="1"/>
          <p:nvPr/>
        </p:nvSpPr>
        <p:spPr>
          <a:xfrm>
            <a:off x="901700" y="7590903"/>
            <a:ext cx="219900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478155" algn="l"/>
              </a:tabLst>
            </a:pPr>
            <a:r>
              <a:rPr sz="1100" b="1" spc="60" dirty="0">
                <a:latin typeface="Palatino Linotype"/>
                <a:cs typeface="Palatino Linotype"/>
              </a:rPr>
              <a:t>0.2.2</a:t>
            </a:r>
            <a:r>
              <a:rPr sz="1100" b="1" dirty="0">
                <a:latin typeface="Palatino Linotype"/>
                <a:cs typeface="Palatino Linotype"/>
              </a:rPr>
              <a:t>	</a:t>
            </a:r>
            <a:r>
              <a:rPr sz="1100" b="1" spc="70" dirty="0">
                <a:latin typeface="Palatino Linotype"/>
                <a:cs typeface="Palatino Linotype"/>
              </a:rPr>
              <a:t>4.</a:t>
            </a:r>
            <a:r>
              <a:rPr sz="1100" b="1" spc="120" dirty="0">
                <a:latin typeface="Palatino Linotype"/>
                <a:cs typeface="Palatino Linotype"/>
              </a:rPr>
              <a:t>  </a:t>
            </a:r>
            <a:r>
              <a:rPr sz="1100" b="1" spc="10" dirty="0">
                <a:latin typeface="Palatino Linotype"/>
                <a:cs typeface="Palatino Linotype"/>
              </a:rPr>
              <a:t>Correlation</a:t>
            </a:r>
            <a:r>
              <a:rPr sz="1100" b="1" spc="315" dirty="0">
                <a:latin typeface="Palatino Linotype"/>
                <a:cs typeface="Palatino Linotype"/>
              </a:rPr>
              <a:t> </a:t>
            </a:r>
            <a:r>
              <a:rPr sz="1100" b="1" spc="50" dirty="0">
                <a:latin typeface="Palatino Linotype"/>
                <a:cs typeface="Palatino Linotype"/>
              </a:rPr>
              <a:t>Structure</a:t>
            </a:r>
            <a:endParaRPr sz="1100">
              <a:latin typeface="Palatino Linotype"/>
              <a:cs typeface="Palatino Linotype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914400" y="7931918"/>
            <a:ext cx="5944235" cy="1095375"/>
            <a:chOff x="914400" y="7931918"/>
            <a:chExt cx="5944235" cy="1095375"/>
          </a:xfrm>
        </p:grpSpPr>
        <p:sp>
          <p:nvSpPr>
            <p:cNvPr id="9" name="object 9"/>
            <p:cNvSpPr/>
            <p:nvPr/>
          </p:nvSpPr>
          <p:spPr>
            <a:xfrm>
              <a:off x="914400" y="7931918"/>
              <a:ext cx="5944235" cy="1095375"/>
            </a:xfrm>
            <a:custGeom>
              <a:avLst/>
              <a:gdLst/>
              <a:ahLst/>
              <a:cxnLst/>
              <a:rect l="l" t="t" r="r" b="b"/>
              <a:pathLst>
                <a:path w="5944234" h="1095375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1069465"/>
                  </a:lnTo>
                  <a:lnTo>
                    <a:pt x="1988" y="1079316"/>
                  </a:lnTo>
                  <a:lnTo>
                    <a:pt x="7411" y="1087359"/>
                  </a:lnTo>
                  <a:lnTo>
                    <a:pt x="15455" y="1092782"/>
                  </a:lnTo>
                  <a:lnTo>
                    <a:pt x="25305" y="1094771"/>
                  </a:lnTo>
                  <a:lnTo>
                    <a:pt x="5918371" y="1094771"/>
                  </a:lnTo>
                  <a:lnTo>
                    <a:pt x="5928221" y="1092782"/>
                  </a:lnTo>
                  <a:lnTo>
                    <a:pt x="5936265" y="1087359"/>
                  </a:lnTo>
                  <a:lnTo>
                    <a:pt x="5941688" y="1079316"/>
                  </a:lnTo>
                  <a:lnTo>
                    <a:pt x="5943676" y="1069465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927052" y="7944571"/>
              <a:ext cx="5918835" cy="1082675"/>
            </a:xfrm>
            <a:custGeom>
              <a:avLst/>
              <a:gdLst/>
              <a:ahLst/>
              <a:cxnLst/>
              <a:rect l="l" t="t" r="r" b="b"/>
              <a:pathLst>
                <a:path w="5918834" h="1082675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1069465"/>
                  </a:lnTo>
                  <a:lnTo>
                    <a:pt x="0" y="1076454"/>
                  </a:lnTo>
                  <a:lnTo>
                    <a:pt x="5664" y="1082118"/>
                  </a:lnTo>
                  <a:lnTo>
                    <a:pt x="5912706" y="1082118"/>
                  </a:lnTo>
                  <a:lnTo>
                    <a:pt x="5918371" y="1076454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500062" y="7927453"/>
            <a:ext cx="38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60" dirty="0">
                <a:solidFill>
                  <a:srgbClr val="2F3E9F"/>
                </a:solidFill>
                <a:latin typeface="Lucida Sans Unicode"/>
                <a:cs typeface="Lucida Sans Unicode"/>
              </a:rPr>
              <a:t>[18]: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spc="-25" dirty="0"/>
              <a:t>7</a:t>
            </a:fld>
            <a:endParaRPr spc="-25" dirty="0"/>
          </a:p>
        </p:txBody>
      </p:sp>
      <p:sp>
        <p:nvSpPr>
          <p:cNvPr id="12" name="object 12"/>
          <p:cNvSpPr txBox="1"/>
          <p:nvPr/>
        </p:nvSpPr>
        <p:spPr>
          <a:xfrm>
            <a:off x="927052" y="7944571"/>
            <a:ext cx="5918835" cy="10826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7465">
              <a:lnSpc>
                <a:spcPts val="1275"/>
              </a:lnSpc>
            </a:pPr>
            <a:r>
              <a:rPr sz="1100" dirty="0">
                <a:latin typeface="Lucida Sans Unicode"/>
                <a:cs typeface="Lucida Sans Unicode"/>
              </a:rPr>
              <a:t>corr</a:t>
            </a:r>
            <a:r>
              <a:rPr sz="1100" spc="30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300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40" dirty="0">
                <a:latin typeface="Lucida Sans Unicode"/>
                <a:cs typeface="Lucida Sans Unicode"/>
              </a:rPr>
              <a:t>X_clean</a:t>
            </a:r>
            <a:r>
              <a:rPr sz="1100" spc="4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40" dirty="0">
                <a:latin typeface="Lucida Sans Unicode"/>
                <a:cs typeface="Lucida Sans Unicode"/>
              </a:rPr>
              <a:t>corr()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sz="1100" spc="60" dirty="0">
                <a:latin typeface="Lucida Sans Unicode"/>
                <a:cs typeface="Lucida Sans Unicode"/>
              </a:rPr>
              <a:t>plt</a:t>
            </a:r>
            <a:r>
              <a:rPr sz="1100" spc="6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60" dirty="0">
                <a:latin typeface="Lucida Sans Unicode"/>
                <a:cs typeface="Lucida Sans Unicode"/>
              </a:rPr>
              <a:t>figure(figsize</a:t>
            </a:r>
            <a:r>
              <a:rPr sz="1100" spc="6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60" dirty="0">
                <a:latin typeface="Lucida Sans Unicode"/>
                <a:cs typeface="Lucida Sans Unicode"/>
              </a:rPr>
              <a:t>(</a:t>
            </a:r>
            <a:r>
              <a:rPr sz="1100" spc="60" dirty="0">
                <a:solidFill>
                  <a:srgbClr val="666666"/>
                </a:solidFill>
                <a:latin typeface="Lucida Sans Unicode"/>
                <a:cs typeface="Lucida Sans Unicode"/>
              </a:rPr>
              <a:t>8</a:t>
            </a:r>
            <a:r>
              <a:rPr sz="1100" spc="60" dirty="0">
                <a:latin typeface="Lucida Sans Unicode"/>
                <a:cs typeface="Lucida Sans Unicode"/>
              </a:rPr>
              <a:t>,</a:t>
            </a:r>
            <a:r>
              <a:rPr sz="1100" spc="60" dirty="0">
                <a:solidFill>
                  <a:srgbClr val="666666"/>
                </a:solidFill>
                <a:latin typeface="Lucida Sans Unicode"/>
                <a:cs typeface="Lucida Sans Unicode"/>
              </a:rPr>
              <a:t>6</a:t>
            </a:r>
            <a:r>
              <a:rPr sz="1100" spc="60" dirty="0">
                <a:latin typeface="Lucida Sans Unicode"/>
                <a:cs typeface="Lucida Sans Unicode"/>
              </a:rPr>
              <a:t>))</a:t>
            </a:r>
            <a:endParaRPr sz="1100">
              <a:latin typeface="Lucida Sans Unicode"/>
              <a:cs typeface="Lucida Sans Unicode"/>
            </a:endParaRPr>
          </a:p>
          <a:p>
            <a:pPr marL="37465" marR="2817495">
              <a:lnSpc>
                <a:spcPct val="102600"/>
              </a:lnSpc>
            </a:pPr>
            <a:r>
              <a:rPr sz="1100" dirty="0">
                <a:latin typeface="Lucida Sans Unicode"/>
                <a:cs typeface="Lucida Sans Unicode"/>
              </a:rPr>
              <a:t>im</a:t>
            </a:r>
            <a:r>
              <a:rPr sz="1100" spc="30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300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plt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dirty="0">
                <a:latin typeface="Lucida Sans Unicode"/>
                <a:cs typeface="Lucida Sans Unicode"/>
              </a:rPr>
              <a:t>imshow(corr,</a:t>
            </a:r>
            <a:r>
              <a:rPr sz="1100" spc="300" dirty="0">
                <a:latin typeface="Lucida Sans Unicode"/>
                <a:cs typeface="Lucida Sans Unicode"/>
              </a:rPr>
              <a:t> </a:t>
            </a:r>
            <a:r>
              <a:rPr sz="1100" spc="-120" dirty="0">
                <a:latin typeface="Lucida Sans Unicode"/>
                <a:cs typeface="Lucida Sans Unicode"/>
              </a:rPr>
              <a:t>vmin</a:t>
            </a:r>
            <a:r>
              <a:rPr sz="1100" spc="-120" dirty="0">
                <a:solidFill>
                  <a:srgbClr val="666666"/>
                </a:solidFill>
                <a:latin typeface="Lucida Sans Unicode"/>
                <a:cs typeface="Lucida Sans Unicode"/>
              </a:rPr>
              <a:t>=-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sz="1100" dirty="0">
                <a:latin typeface="Lucida Sans Unicode"/>
                <a:cs typeface="Lucida Sans Unicode"/>
              </a:rPr>
              <a:t>,</a:t>
            </a:r>
            <a:r>
              <a:rPr sz="1100" spc="30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vmax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=1</a:t>
            </a:r>
            <a:r>
              <a:rPr sz="1100" spc="-10" dirty="0">
                <a:latin typeface="Lucida Sans Unicode"/>
                <a:cs typeface="Lucida Sans Unicode"/>
              </a:rPr>
              <a:t>) </a:t>
            </a:r>
            <a:r>
              <a:rPr sz="1100" spc="55" dirty="0">
                <a:latin typeface="Lucida Sans Unicode"/>
                <a:cs typeface="Lucida Sans Unicode"/>
              </a:rPr>
              <a:t>plt</a:t>
            </a:r>
            <a:r>
              <a:rPr sz="1100" spc="5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55" dirty="0">
                <a:latin typeface="Lucida Sans Unicode"/>
                <a:cs typeface="Lucida Sans Unicode"/>
              </a:rPr>
              <a:t>colorbar(im,</a:t>
            </a:r>
            <a:r>
              <a:rPr sz="1100" spc="260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fraction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=0.046</a:t>
            </a:r>
            <a:r>
              <a:rPr sz="1100" dirty="0">
                <a:latin typeface="Lucida Sans Unicode"/>
                <a:cs typeface="Lucida Sans Unicode"/>
              </a:rPr>
              <a:t>,</a:t>
            </a:r>
            <a:r>
              <a:rPr sz="1100" spc="265" dirty="0">
                <a:latin typeface="Lucida Sans Unicode"/>
                <a:cs typeface="Lucida Sans Unicode"/>
              </a:rPr>
              <a:t> </a:t>
            </a:r>
            <a:r>
              <a:rPr sz="1100" spc="-60" dirty="0">
                <a:latin typeface="Lucida Sans Unicode"/>
                <a:cs typeface="Lucida Sans Unicode"/>
              </a:rPr>
              <a:t>pad</a:t>
            </a:r>
            <a:r>
              <a:rPr sz="1100" spc="-60" dirty="0">
                <a:solidFill>
                  <a:srgbClr val="666666"/>
                </a:solidFill>
                <a:latin typeface="Lucida Sans Unicode"/>
                <a:cs typeface="Lucida Sans Unicode"/>
              </a:rPr>
              <a:t>=0.04</a:t>
            </a:r>
            <a:r>
              <a:rPr sz="1100" spc="-60" dirty="0">
                <a:latin typeface="Lucida Sans Unicode"/>
                <a:cs typeface="Lucida Sans Unicode"/>
              </a:rPr>
              <a:t>) </a:t>
            </a:r>
            <a:r>
              <a:rPr sz="1100" spc="100" dirty="0">
                <a:latin typeface="Lucida Sans Unicode"/>
                <a:cs typeface="Lucida Sans Unicode"/>
              </a:rPr>
              <a:t>plt</a:t>
            </a:r>
            <a:r>
              <a:rPr sz="1100" spc="10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100" dirty="0">
                <a:latin typeface="Lucida Sans Unicode"/>
                <a:cs typeface="Lucida Sans Unicode"/>
              </a:rPr>
              <a:t>title(</a:t>
            </a:r>
            <a:r>
              <a:rPr sz="1100" spc="100" dirty="0">
                <a:solidFill>
                  <a:srgbClr val="BA2121"/>
                </a:solidFill>
                <a:latin typeface="Lucida Sans Unicode"/>
                <a:cs typeface="Lucida Sans Unicode"/>
              </a:rPr>
              <a:t>'Feature</a:t>
            </a:r>
            <a:r>
              <a:rPr sz="1100" spc="39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solidFill>
                  <a:srgbClr val="BA2121"/>
                </a:solidFill>
                <a:latin typeface="Lucida Sans Unicode"/>
                <a:cs typeface="Lucida Sans Unicode"/>
              </a:rPr>
              <a:t>Correlation</a:t>
            </a:r>
            <a:r>
              <a:rPr sz="1100" spc="39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55" dirty="0">
                <a:solidFill>
                  <a:srgbClr val="BA2121"/>
                </a:solidFill>
                <a:latin typeface="Lucida Sans Unicode"/>
                <a:cs typeface="Lucida Sans Unicode"/>
              </a:rPr>
              <a:t>Matrix'</a:t>
            </a:r>
            <a:r>
              <a:rPr sz="1100" spc="55" dirty="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sz="1100" dirty="0">
                <a:latin typeface="Lucida Sans Unicode"/>
                <a:cs typeface="Lucida Sans Unicode"/>
              </a:rPr>
              <a:t>plt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dirty="0">
                <a:latin typeface="Lucida Sans Unicode"/>
                <a:cs typeface="Lucida Sans Unicode"/>
              </a:rPr>
              <a:t>xticks(</a:t>
            </a:r>
            <a:r>
              <a:rPr sz="1100" dirty="0">
                <a:solidFill>
                  <a:srgbClr val="007F00"/>
                </a:solidFill>
                <a:latin typeface="Lucida Sans Unicode"/>
                <a:cs typeface="Lucida Sans Unicode"/>
              </a:rPr>
              <a:t>range</a:t>
            </a:r>
            <a:r>
              <a:rPr sz="1100" dirty="0">
                <a:latin typeface="Lucida Sans Unicode"/>
                <a:cs typeface="Lucida Sans Unicode"/>
              </a:rPr>
              <a:t>(</a:t>
            </a:r>
            <a:r>
              <a:rPr sz="1100" dirty="0">
                <a:solidFill>
                  <a:srgbClr val="007F00"/>
                </a:solidFill>
                <a:latin typeface="Lucida Sans Unicode"/>
                <a:cs typeface="Lucida Sans Unicode"/>
              </a:rPr>
              <a:t>len</a:t>
            </a:r>
            <a:r>
              <a:rPr sz="1100" dirty="0">
                <a:latin typeface="Lucida Sans Unicode"/>
                <a:cs typeface="Lucida Sans Unicode"/>
              </a:rPr>
              <a:t>(corr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dirty="0">
                <a:latin typeface="Lucida Sans Unicode"/>
                <a:cs typeface="Lucida Sans Unicode"/>
              </a:rPr>
              <a:t>columns)),</a:t>
            </a:r>
            <a:r>
              <a:rPr sz="1100" spc="235" dirty="0">
                <a:latin typeface="Lucida Sans Unicode"/>
                <a:cs typeface="Lucida Sans Unicode"/>
              </a:rPr>
              <a:t>  </a:t>
            </a:r>
            <a:r>
              <a:rPr sz="1100" dirty="0">
                <a:latin typeface="Lucida Sans Unicode"/>
                <a:cs typeface="Lucida Sans Unicode"/>
              </a:rPr>
              <a:t>corr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dirty="0">
                <a:latin typeface="Lucida Sans Unicode"/>
                <a:cs typeface="Lucida Sans Unicode"/>
              </a:rPr>
              <a:t>columns,</a:t>
            </a:r>
            <a:r>
              <a:rPr sz="1100" spc="240" dirty="0">
                <a:latin typeface="Lucida Sans Unicode"/>
                <a:cs typeface="Lucida Sans Unicode"/>
              </a:rPr>
              <a:t>  </a:t>
            </a:r>
            <a:r>
              <a:rPr sz="1100" dirty="0">
                <a:latin typeface="Lucida Sans Unicode"/>
                <a:cs typeface="Lucida Sans Unicode"/>
              </a:rPr>
              <a:t>rotation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=90</a:t>
            </a:r>
            <a:r>
              <a:rPr sz="1100" dirty="0">
                <a:latin typeface="Lucida Sans Unicode"/>
                <a:cs typeface="Lucida Sans Unicode"/>
              </a:rPr>
              <a:t>,</a:t>
            </a:r>
            <a:r>
              <a:rPr sz="1100" spc="240" dirty="0">
                <a:latin typeface="Lucida Sans Unicode"/>
                <a:cs typeface="Lucida Sans Unicode"/>
              </a:rPr>
              <a:t>  </a:t>
            </a:r>
            <a:r>
              <a:rPr sz="1100" spc="-10" dirty="0">
                <a:latin typeface="Lucida Sans Unicode"/>
                <a:cs typeface="Lucida Sans Unicode"/>
              </a:rPr>
              <a:t>fontsize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=6</a:t>
            </a:r>
            <a:r>
              <a:rPr sz="1100" spc="-10" dirty="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</p:txBody>
      </p:sp>
      <p:pic>
        <p:nvPicPr>
          <p:cNvPr id="14" name="Audio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32638" y="9418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308"/>
    </mc:Choice>
    <mc:Fallback>
      <p:transition spd="slow" advTm="33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400" y="914389"/>
            <a:ext cx="5944235" cy="603250"/>
            <a:chOff x="914400" y="914389"/>
            <a:chExt cx="5944235" cy="603250"/>
          </a:xfrm>
        </p:grpSpPr>
        <p:sp>
          <p:nvSpPr>
            <p:cNvPr id="3" name="object 3"/>
            <p:cNvSpPr/>
            <p:nvPr/>
          </p:nvSpPr>
          <p:spPr>
            <a:xfrm>
              <a:off x="914400" y="914389"/>
              <a:ext cx="5944235" cy="603250"/>
            </a:xfrm>
            <a:custGeom>
              <a:avLst/>
              <a:gdLst/>
              <a:ahLst/>
              <a:cxnLst/>
              <a:rect l="l" t="t" r="r" b="b"/>
              <a:pathLst>
                <a:path w="5944234" h="603250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577536"/>
                  </a:lnTo>
                  <a:lnTo>
                    <a:pt x="1988" y="587386"/>
                  </a:lnTo>
                  <a:lnTo>
                    <a:pt x="7411" y="595430"/>
                  </a:lnTo>
                  <a:lnTo>
                    <a:pt x="15455" y="600853"/>
                  </a:lnTo>
                  <a:lnTo>
                    <a:pt x="25305" y="602841"/>
                  </a:lnTo>
                  <a:lnTo>
                    <a:pt x="5918371" y="602841"/>
                  </a:lnTo>
                  <a:lnTo>
                    <a:pt x="5928221" y="600853"/>
                  </a:lnTo>
                  <a:lnTo>
                    <a:pt x="5936265" y="595430"/>
                  </a:lnTo>
                  <a:lnTo>
                    <a:pt x="5941688" y="587386"/>
                  </a:lnTo>
                  <a:lnTo>
                    <a:pt x="5943676" y="577536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27052" y="914389"/>
              <a:ext cx="5918835" cy="590550"/>
            </a:xfrm>
            <a:custGeom>
              <a:avLst/>
              <a:gdLst/>
              <a:ahLst/>
              <a:cxnLst/>
              <a:rect l="l" t="t" r="r" b="b"/>
              <a:pathLst>
                <a:path w="5918834" h="590550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577536"/>
                  </a:lnTo>
                  <a:lnTo>
                    <a:pt x="0" y="584524"/>
                  </a:lnTo>
                  <a:lnTo>
                    <a:pt x="5664" y="590189"/>
                  </a:lnTo>
                  <a:lnTo>
                    <a:pt x="5912706" y="590189"/>
                  </a:lnTo>
                  <a:lnTo>
                    <a:pt x="5918371" y="584524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27052" y="914389"/>
            <a:ext cx="5918835" cy="5905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7465" marR="1362710">
              <a:lnSpc>
                <a:spcPct val="102600"/>
              </a:lnSpc>
              <a:spcBef>
                <a:spcPts val="95"/>
              </a:spcBef>
            </a:pPr>
            <a:r>
              <a:rPr sz="1100" spc="50" dirty="0">
                <a:latin typeface="Lucida Sans Unicode"/>
                <a:cs typeface="Lucida Sans Unicode"/>
              </a:rPr>
              <a:t>plt</a:t>
            </a:r>
            <a:r>
              <a:rPr sz="1100" spc="5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50" dirty="0">
                <a:latin typeface="Lucida Sans Unicode"/>
                <a:cs typeface="Lucida Sans Unicode"/>
              </a:rPr>
              <a:t>yticks(</a:t>
            </a:r>
            <a:r>
              <a:rPr sz="1100" spc="50" dirty="0">
                <a:solidFill>
                  <a:srgbClr val="007F00"/>
                </a:solidFill>
                <a:latin typeface="Lucida Sans Unicode"/>
                <a:cs typeface="Lucida Sans Unicode"/>
              </a:rPr>
              <a:t>range</a:t>
            </a:r>
            <a:r>
              <a:rPr sz="1100" spc="50" dirty="0">
                <a:latin typeface="Lucida Sans Unicode"/>
                <a:cs typeface="Lucida Sans Unicode"/>
              </a:rPr>
              <a:t>(</a:t>
            </a:r>
            <a:r>
              <a:rPr sz="1100" spc="50" dirty="0">
                <a:solidFill>
                  <a:srgbClr val="007F00"/>
                </a:solidFill>
                <a:latin typeface="Lucida Sans Unicode"/>
                <a:cs typeface="Lucida Sans Unicode"/>
              </a:rPr>
              <a:t>len</a:t>
            </a:r>
            <a:r>
              <a:rPr sz="1100" spc="50" dirty="0">
                <a:latin typeface="Lucida Sans Unicode"/>
                <a:cs typeface="Lucida Sans Unicode"/>
              </a:rPr>
              <a:t>(corr</a:t>
            </a:r>
            <a:r>
              <a:rPr sz="1100" spc="5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50" dirty="0">
                <a:latin typeface="Lucida Sans Unicode"/>
                <a:cs typeface="Lucida Sans Unicode"/>
              </a:rPr>
              <a:t>columns)),</a:t>
            </a:r>
            <a:r>
              <a:rPr sz="1100" spc="295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corr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dirty="0">
                <a:latin typeface="Lucida Sans Unicode"/>
                <a:cs typeface="Lucida Sans Unicode"/>
              </a:rPr>
              <a:t>columns,</a:t>
            </a:r>
            <a:r>
              <a:rPr sz="1100" spc="29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fontsize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=6</a:t>
            </a:r>
            <a:r>
              <a:rPr sz="1100" spc="-10" dirty="0">
                <a:latin typeface="Lucida Sans Unicode"/>
                <a:cs typeface="Lucida Sans Unicode"/>
              </a:rPr>
              <a:t>) </a:t>
            </a:r>
            <a:r>
              <a:rPr sz="1100" spc="65" dirty="0">
                <a:latin typeface="Lucida Sans Unicode"/>
                <a:cs typeface="Lucida Sans Unicode"/>
              </a:rPr>
              <a:t>plt</a:t>
            </a:r>
            <a:r>
              <a:rPr sz="1100" spc="6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65" dirty="0">
                <a:latin typeface="Lucida Sans Unicode"/>
                <a:cs typeface="Lucida Sans Unicode"/>
              </a:rPr>
              <a:t>tight_layout()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sz="1100" spc="-10" dirty="0">
                <a:latin typeface="Lucida Sans Unicode"/>
                <a:cs typeface="Lucida Sans Unicode"/>
              </a:rPr>
              <a:t>plt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show()</a:t>
            </a:r>
            <a:endParaRPr sz="1100">
              <a:latin typeface="Lucida Sans Unicode"/>
              <a:cs typeface="Lucida Sans Unicode"/>
            </a:endParaRPr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89085" y="1693460"/>
            <a:ext cx="5172048" cy="4562920"/>
          </a:xfrm>
          <a:prstGeom prst="rect">
            <a:avLst/>
          </a:prstGeom>
        </p:spPr>
      </p:pic>
      <p:grpSp>
        <p:nvGrpSpPr>
          <p:cNvPr id="7" name="object 7"/>
          <p:cNvGrpSpPr/>
          <p:nvPr/>
        </p:nvGrpSpPr>
        <p:grpSpPr>
          <a:xfrm>
            <a:off x="914400" y="6840636"/>
            <a:ext cx="5944235" cy="765810"/>
            <a:chOff x="914400" y="6840636"/>
            <a:chExt cx="5944235" cy="765810"/>
          </a:xfrm>
        </p:grpSpPr>
        <p:sp>
          <p:nvSpPr>
            <p:cNvPr id="8" name="object 8"/>
            <p:cNvSpPr/>
            <p:nvPr/>
          </p:nvSpPr>
          <p:spPr>
            <a:xfrm>
              <a:off x="914400" y="6840636"/>
              <a:ext cx="5944235" cy="765810"/>
            </a:xfrm>
            <a:custGeom>
              <a:avLst/>
              <a:gdLst/>
              <a:ahLst/>
              <a:cxnLst/>
              <a:rect l="l" t="t" r="r" b="b"/>
              <a:pathLst>
                <a:path w="5944234" h="765809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739922"/>
                  </a:lnTo>
                  <a:lnTo>
                    <a:pt x="1988" y="749772"/>
                  </a:lnTo>
                  <a:lnTo>
                    <a:pt x="7411" y="757816"/>
                  </a:lnTo>
                  <a:lnTo>
                    <a:pt x="15455" y="763239"/>
                  </a:lnTo>
                  <a:lnTo>
                    <a:pt x="25305" y="765228"/>
                  </a:lnTo>
                  <a:lnTo>
                    <a:pt x="5918371" y="765228"/>
                  </a:lnTo>
                  <a:lnTo>
                    <a:pt x="5928221" y="763239"/>
                  </a:lnTo>
                  <a:lnTo>
                    <a:pt x="5936265" y="757816"/>
                  </a:lnTo>
                  <a:lnTo>
                    <a:pt x="5941688" y="749772"/>
                  </a:lnTo>
                  <a:lnTo>
                    <a:pt x="5943676" y="739922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27052" y="6853289"/>
              <a:ext cx="5918835" cy="740410"/>
            </a:xfrm>
            <a:custGeom>
              <a:avLst/>
              <a:gdLst/>
              <a:ahLst/>
              <a:cxnLst/>
              <a:rect l="l" t="t" r="r" b="b"/>
              <a:pathLst>
                <a:path w="5918834" h="740409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727269"/>
                  </a:lnTo>
                  <a:lnTo>
                    <a:pt x="0" y="734258"/>
                  </a:lnTo>
                  <a:lnTo>
                    <a:pt x="5664" y="739922"/>
                  </a:lnTo>
                  <a:lnTo>
                    <a:pt x="5912706" y="739922"/>
                  </a:lnTo>
                  <a:lnTo>
                    <a:pt x="5918371" y="734258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500062" y="6836154"/>
            <a:ext cx="38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60" dirty="0">
                <a:solidFill>
                  <a:srgbClr val="2F3E9F"/>
                </a:solidFill>
                <a:latin typeface="Lucida Sans Unicode"/>
                <a:cs typeface="Lucida Sans Unicode"/>
              </a:rPr>
              <a:t>[19]: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27052" y="6853289"/>
            <a:ext cx="5918835" cy="740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7465">
              <a:lnSpc>
                <a:spcPts val="1275"/>
              </a:lnSpc>
            </a:pPr>
            <a:r>
              <a:rPr sz="1100" spc="60" dirty="0">
                <a:latin typeface="Lucida Sans Unicode"/>
                <a:cs typeface="Lucida Sans Unicode"/>
              </a:rPr>
              <a:t>X_train,</a:t>
            </a:r>
            <a:r>
              <a:rPr sz="1100" spc="290" dirty="0">
                <a:latin typeface="Lucida Sans Unicode"/>
                <a:cs typeface="Lucida Sans Unicode"/>
              </a:rPr>
              <a:t> </a:t>
            </a:r>
            <a:r>
              <a:rPr sz="1100" spc="55" dirty="0">
                <a:latin typeface="Lucida Sans Unicode"/>
                <a:cs typeface="Lucida Sans Unicode"/>
              </a:rPr>
              <a:t>X_test,</a:t>
            </a:r>
            <a:r>
              <a:rPr sz="1100" spc="290" dirty="0">
                <a:latin typeface="Lucida Sans Unicode"/>
                <a:cs typeface="Lucida Sans Unicode"/>
              </a:rPr>
              <a:t> </a:t>
            </a:r>
            <a:r>
              <a:rPr sz="1100" spc="70" dirty="0">
                <a:latin typeface="Lucida Sans Unicode"/>
                <a:cs typeface="Lucida Sans Unicode"/>
              </a:rPr>
              <a:t>y_train,</a:t>
            </a:r>
            <a:r>
              <a:rPr sz="1100" spc="295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y_test</a:t>
            </a:r>
            <a:r>
              <a:rPr sz="1100" spc="29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90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75" dirty="0">
                <a:latin typeface="Lucida Sans Unicode"/>
                <a:cs typeface="Lucida Sans Unicode"/>
              </a:rPr>
              <a:t>train_test_split(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sz="1100" dirty="0">
                <a:latin typeface="Lucida Sans Unicode"/>
                <a:cs typeface="Lucida Sans Unicode"/>
              </a:rPr>
              <a:t>X_clean,</a:t>
            </a:r>
            <a:r>
              <a:rPr sz="1100" spc="355" dirty="0">
                <a:latin typeface="Lucida Sans Unicode"/>
                <a:cs typeface="Lucida Sans Unicode"/>
              </a:rPr>
              <a:t> </a:t>
            </a:r>
            <a:r>
              <a:rPr sz="1100" spc="105" dirty="0">
                <a:latin typeface="Lucida Sans Unicode"/>
                <a:cs typeface="Lucida Sans Unicode"/>
              </a:rPr>
              <a:t>y,</a:t>
            </a:r>
            <a:r>
              <a:rPr sz="1100" spc="360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test_size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=0.2</a:t>
            </a:r>
            <a:r>
              <a:rPr sz="1100" dirty="0">
                <a:latin typeface="Lucida Sans Unicode"/>
                <a:cs typeface="Lucida Sans Unicode"/>
              </a:rPr>
              <a:t>,</a:t>
            </a:r>
            <a:r>
              <a:rPr sz="1100" spc="355" dirty="0">
                <a:latin typeface="Lucida Sans Unicode"/>
                <a:cs typeface="Lucida Sans Unicode"/>
              </a:rPr>
              <a:t> </a:t>
            </a:r>
            <a:r>
              <a:rPr sz="1100" spc="65" dirty="0">
                <a:latin typeface="Lucida Sans Unicode"/>
                <a:cs typeface="Lucida Sans Unicode"/>
              </a:rPr>
              <a:t>stratify</a:t>
            </a:r>
            <a:r>
              <a:rPr sz="1100" spc="65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65" dirty="0">
                <a:latin typeface="Lucida Sans Unicode"/>
                <a:cs typeface="Lucida Sans Unicode"/>
              </a:rPr>
              <a:t>y,</a:t>
            </a:r>
            <a:r>
              <a:rPr sz="1100" spc="360" dirty="0">
                <a:latin typeface="Lucida Sans Unicode"/>
                <a:cs typeface="Lucida Sans Unicode"/>
              </a:rPr>
              <a:t> </a:t>
            </a:r>
            <a:r>
              <a:rPr sz="1100" spc="-70" dirty="0">
                <a:latin typeface="Lucida Sans Unicode"/>
                <a:cs typeface="Lucida Sans Unicode"/>
              </a:rPr>
              <a:t>random_state</a:t>
            </a:r>
            <a:r>
              <a:rPr sz="1100" spc="-7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-70" dirty="0">
                <a:latin typeface="Lucida Sans Unicode"/>
                <a:cs typeface="Lucida Sans Unicode"/>
              </a:rPr>
              <a:t>RANDOM_STATE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sz="1100" spc="155" dirty="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35"/>
              </a:spcBef>
            </a:pPr>
            <a:r>
              <a:rPr sz="1100" dirty="0">
                <a:latin typeface="Lucida Sans Unicode"/>
                <a:cs typeface="Lucida Sans Unicode"/>
              </a:rPr>
              <a:t>X_train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dirty="0">
                <a:latin typeface="Lucida Sans Unicode"/>
                <a:cs typeface="Lucida Sans Unicode"/>
              </a:rPr>
              <a:t>shape,</a:t>
            </a:r>
            <a:r>
              <a:rPr sz="1100" spc="105" dirty="0">
                <a:latin typeface="Lucida Sans Unicode"/>
                <a:cs typeface="Lucida Sans Unicode"/>
              </a:rPr>
              <a:t>  </a:t>
            </a:r>
            <a:r>
              <a:rPr sz="1100" dirty="0">
                <a:latin typeface="Lucida Sans Unicode"/>
                <a:cs typeface="Lucida Sans Unicode"/>
              </a:rPr>
              <a:t>X_test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dirty="0">
                <a:latin typeface="Lucida Sans Unicode"/>
                <a:cs typeface="Lucida Sans Unicode"/>
              </a:rPr>
              <a:t>shape,</a:t>
            </a:r>
            <a:r>
              <a:rPr sz="1100" spc="110" dirty="0">
                <a:latin typeface="Lucida Sans Unicode"/>
                <a:cs typeface="Lucida Sans Unicode"/>
              </a:rPr>
              <a:t>  </a:t>
            </a:r>
            <a:r>
              <a:rPr sz="1100" spc="-10" dirty="0">
                <a:latin typeface="Lucida Sans Unicode"/>
                <a:cs typeface="Lucida Sans Unicode"/>
              </a:rPr>
              <a:t>y_train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mean()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00062" y="7693735"/>
            <a:ext cx="3599179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70" dirty="0">
                <a:solidFill>
                  <a:srgbClr val="D74314"/>
                </a:solidFill>
                <a:latin typeface="Lucida Sans Unicode"/>
                <a:cs typeface="Lucida Sans Unicode"/>
              </a:rPr>
              <a:t>[19]:</a:t>
            </a:r>
            <a:r>
              <a:rPr sz="1100" spc="440" dirty="0">
                <a:solidFill>
                  <a:srgbClr val="D74314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((455,</a:t>
            </a:r>
            <a:r>
              <a:rPr sz="1100" spc="350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30),</a:t>
            </a:r>
            <a:r>
              <a:rPr sz="1100" spc="350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(114,</a:t>
            </a:r>
            <a:r>
              <a:rPr sz="1100" spc="345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30),</a:t>
            </a:r>
            <a:r>
              <a:rPr sz="1100" spc="350" dirty="0">
                <a:latin typeface="Lucida Sans Unicode"/>
                <a:cs typeface="Lucida Sans Unicode"/>
              </a:rPr>
              <a:t> </a:t>
            </a:r>
            <a:r>
              <a:rPr sz="1100" spc="-95" dirty="0">
                <a:latin typeface="Lucida Sans Unicode"/>
                <a:cs typeface="Lucida Sans Unicode"/>
              </a:rPr>
              <a:t>0.37362637362637363)</a:t>
            </a:r>
            <a:endParaRPr sz="1100">
              <a:latin typeface="Lucida Sans Unicode"/>
              <a:cs typeface="Lucida Sans Unicode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914400" y="8039565"/>
            <a:ext cx="5944235" cy="935355"/>
            <a:chOff x="914400" y="8039565"/>
            <a:chExt cx="5944235" cy="935355"/>
          </a:xfrm>
        </p:grpSpPr>
        <p:sp>
          <p:nvSpPr>
            <p:cNvPr id="14" name="object 14"/>
            <p:cNvSpPr/>
            <p:nvPr/>
          </p:nvSpPr>
          <p:spPr>
            <a:xfrm>
              <a:off x="914400" y="8039565"/>
              <a:ext cx="5944235" cy="935355"/>
            </a:xfrm>
            <a:custGeom>
              <a:avLst/>
              <a:gdLst/>
              <a:ahLst/>
              <a:cxnLst/>
              <a:rect l="l" t="t" r="r" b="b"/>
              <a:pathLst>
                <a:path w="5944234" h="935354">
                  <a:moveTo>
                    <a:pt x="5918371" y="0"/>
                  </a:moveTo>
                  <a:lnTo>
                    <a:pt x="25305" y="0"/>
                  </a:lnTo>
                  <a:lnTo>
                    <a:pt x="15455" y="1988"/>
                  </a:lnTo>
                  <a:lnTo>
                    <a:pt x="7411" y="7411"/>
                  </a:lnTo>
                  <a:lnTo>
                    <a:pt x="1988" y="15455"/>
                  </a:lnTo>
                  <a:lnTo>
                    <a:pt x="0" y="25305"/>
                  </a:lnTo>
                  <a:lnTo>
                    <a:pt x="0" y="910041"/>
                  </a:lnTo>
                  <a:lnTo>
                    <a:pt x="1988" y="919891"/>
                  </a:lnTo>
                  <a:lnTo>
                    <a:pt x="7411" y="927935"/>
                  </a:lnTo>
                  <a:lnTo>
                    <a:pt x="15455" y="933358"/>
                  </a:lnTo>
                  <a:lnTo>
                    <a:pt x="25305" y="935346"/>
                  </a:lnTo>
                  <a:lnTo>
                    <a:pt x="5918371" y="935346"/>
                  </a:lnTo>
                  <a:lnTo>
                    <a:pt x="5928221" y="933358"/>
                  </a:lnTo>
                  <a:lnTo>
                    <a:pt x="5936265" y="927935"/>
                  </a:lnTo>
                  <a:lnTo>
                    <a:pt x="5941688" y="919891"/>
                  </a:lnTo>
                  <a:lnTo>
                    <a:pt x="5943676" y="910041"/>
                  </a:lnTo>
                  <a:lnTo>
                    <a:pt x="5943676" y="25305"/>
                  </a:lnTo>
                  <a:lnTo>
                    <a:pt x="5941688" y="15455"/>
                  </a:lnTo>
                  <a:lnTo>
                    <a:pt x="5936265" y="7411"/>
                  </a:lnTo>
                  <a:lnTo>
                    <a:pt x="5928221" y="1988"/>
                  </a:lnTo>
                  <a:lnTo>
                    <a:pt x="5918371" y="0"/>
                  </a:lnTo>
                  <a:close/>
                </a:path>
              </a:pathLst>
            </a:custGeom>
            <a:solidFill>
              <a:srgbClr val="CFCFC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927052" y="8052217"/>
              <a:ext cx="5918835" cy="923290"/>
            </a:xfrm>
            <a:custGeom>
              <a:avLst/>
              <a:gdLst/>
              <a:ahLst/>
              <a:cxnLst/>
              <a:rect l="l" t="t" r="r" b="b"/>
              <a:pathLst>
                <a:path w="5918834" h="923290">
                  <a:moveTo>
                    <a:pt x="5912706" y="0"/>
                  </a:moveTo>
                  <a:lnTo>
                    <a:pt x="5664" y="0"/>
                  </a:lnTo>
                  <a:lnTo>
                    <a:pt x="0" y="5664"/>
                  </a:lnTo>
                  <a:lnTo>
                    <a:pt x="0" y="910041"/>
                  </a:lnTo>
                  <a:lnTo>
                    <a:pt x="0" y="917029"/>
                  </a:lnTo>
                  <a:lnTo>
                    <a:pt x="5664" y="922694"/>
                  </a:lnTo>
                  <a:lnTo>
                    <a:pt x="5912706" y="922694"/>
                  </a:lnTo>
                  <a:lnTo>
                    <a:pt x="5918371" y="917029"/>
                  </a:lnTo>
                  <a:lnTo>
                    <a:pt x="5918371" y="5664"/>
                  </a:lnTo>
                  <a:lnTo>
                    <a:pt x="5912706" y="0"/>
                  </a:lnTo>
                  <a:close/>
                </a:path>
              </a:pathLst>
            </a:custGeom>
            <a:solidFill>
              <a:srgbClr val="F7F7F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500062" y="8035097"/>
            <a:ext cx="38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60" dirty="0">
                <a:solidFill>
                  <a:srgbClr val="2F3E9F"/>
                </a:solidFill>
                <a:latin typeface="Lucida Sans Unicode"/>
                <a:cs typeface="Lucida Sans Unicode"/>
              </a:rPr>
              <a:t>[20]: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spc="-25" dirty="0"/>
              <a:t>8</a:t>
            </a:fld>
            <a:endParaRPr spc="-25" dirty="0"/>
          </a:p>
        </p:txBody>
      </p:sp>
      <p:sp>
        <p:nvSpPr>
          <p:cNvPr id="17" name="object 17"/>
          <p:cNvSpPr txBox="1"/>
          <p:nvPr/>
        </p:nvSpPr>
        <p:spPr>
          <a:xfrm>
            <a:off x="927052" y="8052217"/>
            <a:ext cx="5918835" cy="923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7465">
              <a:lnSpc>
                <a:spcPts val="1275"/>
              </a:lnSpc>
            </a:pPr>
            <a:r>
              <a:rPr sz="1100" dirty="0">
                <a:latin typeface="Lucida Sans Unicode"/>
                <a:cs typeface="Lucida Sans Unicode"/>
              </a:rPr>
              <a:t>baseline</a:t>
            </a:r>
            <a:r>
              <a:rPr sz="1100" spc="31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31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70" dirty="0">
                <a:latin typeface="Lucida Sans Unicode"/>
                <a:cs typeface="Lucida Sans Unicode"/>
              </a:rPr>
              <a:t>Pipeline([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sz="1100" spc="135" dirty="0">
                <a:latin typeface="Lucida Sans Unicode"/>
                <a:cs typeface="Lucida Sans Unicode"/>
              </a:rPr>
              <a:t>(</a:t>
            </a:r>
            <a:r>
              <a:rPr sz="1100" spc="135" dirty="0">
                <a:solidFill>
                  <a:srgbClr val="BA2121"/>
                </a:solidFill>
                <a:latin typeface="Lucida Sans Unicode"/>
                <a:cs typeface="Lucida Sans Unicode"/>
              </a:rPr>
              <a:t>'scaler'</a:t>
            </a:r>
            <a:r>
              <a:rPr sz="1100" spc="135" dirty="0">
                <a:latin typeface="Lucida Sans Unicode"/>
                <a:cs typeface="Lucida Sans Unicode"/>
              </a:rPr>
              <a:t>,</a:t>
            </a:r>
            <a:r>
              <a:rPr sz="1100" spc="250" dirty="0">
                <a:latin typeface="Lucida Sans Unicode"/>
                <a:cs typeface="Lucida Sans Unicode"/>
              </a:rPr>
              <a:t> </a:t>
            </a:r>
            <a:r>
              <a:rPr sz="1100" spc="40" dirty="0">
                <a:latin typeface="Lucida Sans Unicode"/>
                <a:cs typeface="Lucida Sans Unicode"/>
              </a:rPr>
              <a:t>StandardScaler()),</a:t>
            </a:r>
            <a:endParaRPr sz="1100">
              <a:latin typeface="Lucida Sans Unicode"/>
              <a:cs typeface="Lucida Sans Unicode"/>
            </a:endParaRPr>
          </a:p>
          <a:p>
            <a:pPr marL="328295">
              <a:lnSpc>
                <a:spcPct val="100000"/>
              </a:lnSpc>
              <a:spcBef>
                <a:spcPts val="35"/>
              </a:spcBef>
            </a:pPr>
            <a:r>
              <a:rPr sz="1100" spc="210" dirty="0">
                <a:latin typeface="Lucida Sans Unicode"/>
                <a:cs typeface="Lucida Sans Unicode"/>
              </a:rPr>
              <a:t>(</a:t>
            </a:r>
            <a:r>
              <a:rPr sz="1100" spc="210" dirty="0">
                <a:solidFill>
                  <a:srgbClr val="BA2121"/>
                </a:solidFill>
                <a:latin typeface="Lucida Sans Unicode"/>
                <a:cs typeface="Lucida Sans Unicode"/>
              </a:rPr>
              <a:t>'clf'</a:t>
            </a:r>
            <a:r>
              <a:rPr sz="1100" spc="210" dirty="0">
                <a:latin typeface="Lucida Sans Unicode"/>
                <a:cs typeface="Lucida Sans Unicode"/>
              </a:rPr>
              <a:t>,</a:t>
            </a:r>
            <a:r>
              <a:rPr sz="1100" spc="250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LogisticRegression(max_iter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=500</a:t>
            </a:r>
            <a:r>
              <a:rPr sz="1100" dirty="0">
                <a:latin typeface="Lucida Sans Unicode"/>
                <a:cs typeface="Lucida Sans Unicode"/>
              </a:rPr>
              <a:t>,</a:t>
            </a:r>
            <a:r>
              <a:rPr sz="1100" spc="25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class_weight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-10" dirty="0">
                <a:solidFill>
                  <a:srgbClr val="BA2121"/>
                </a:solidFill>
                <a:latin typeface="Lucida Sans Unicode"/>
                <a:cs typeface="Lucida Sans Unicode"/>
              </a:rPr>
              <a:t>'balanced'</a:t>
            </a:r>
            <a:r>
              <a:rPr sz="1100" spc="-10" dirty="0">
                <a:latin typeface="Lucida Sans Unicode"/>
                <a:cs typeface="Lucida Sans Unicode"/>
              </a:rPr>
              <a:t>,</a:t>
            </a:r>
            <a:r>
              <a:rPr sz="1100" spc="-10" dirty="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11125">
              <a:lnSpc>
                <a:spcPct val="100000"/>
              </a:lnSpc>
              <a:spcBef>
                <a:spcPts val="35"/>
              </a:spcBef>
            </a:pPr>
            <a:r>
              <a:rPr sz="600" i="1" spc="-50" dirty="0">
                <a:solidFill>
                  <a:srgbClr val="FF0000"/>
                </a:solidFill>
                <a:latin typeface="Calibri"/>
                <a:cs typeface="Calibri"/>
              </a:rPr>
              <a:t>‹</a:t>
            </a:r>
            <a:r>
              <a:rPr sz="600" i="1" spc="-50" dirty="0">
                <a:solidFill>
                  <a:srgbClr val="FF0000"/>
                </a:solidFill>
                <a:latin typeface="Times New Roman"/>
                <a:cs typeface="Times New Roman"/>
              </a:rPr>
              <a:t>→</a:t>
            </a:r>
            <a:r>
              <a:rPr sz="1100" spc="-50" dirty="0">
                <a:latin typeface="Lucida Sans Unicode"/>
                <a:cs typeface="Lucida Sans Unicode"/>
              </a:rPr>
              <a:t>random_state</a:t>
            </a:r>
            <a:r>
              <a:rPr sz="1100" spc="-5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-50" dirty="0">
                <a:latin typeface="Lucida Sans Unicode"/>
                <a:cs typeface="Lucida Sans Unicode"/>
              </a:rPr>
              <a:t>RANDOM_STATE))</a:t>
            </a:r>
            <a:endParaRPr sz="1100">
              <a:latin typeface="Lucida Sans Unicode"/>
              <a:cs typeface="Lucida Sans Unicode"/>
            </a:endParaRPr>
          </a:p>
          <a:p>
            <a:pPr marL="37465">
              <a:lnSpc>
                <a:spcPct val="100000"/>
              </a:lnSpc>
              <a:spcBef>
                <a:spcPts val="135"/>
              </a:spcBef>
            </a:pPr>
            <a:r>
              <a:rPr sz="1100" spc="180" dirty="0">
                <a:latin typeface="Lucida Sans Unicode"/>
                <a:cs typeface="Lucida Sans Unicode"/>
              </a:rPr>
              <a:t>])</a:t>
            </a:r>
            <a:endParaRPr sz="1100">
              <a:latin typeface="Lucida Sans Unicode"/>
              <a:cs typeface="Lucida Sans Unicode"/>
            </a:endParaRPr>
          </a:p>
        </p:txBody>
      </p:sp>
      <p:pic>
        <p:nvPicPr>
          <p:cNvPr id="19" name="Audio 1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32638" y="9418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039"/>
    </mc:Choice>
    <mc:Fallback>
      <p:transition spd="slow" advTm="27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27052" y="914318"/>
            <a:ext cx="5918835" cy="6281420"/>
          </a:xfrm>
          <a:custGeom>
            <a:avLst/>
            <a:gdLst/>
            <a:ahLst/>
            <a:cxnLst/>
            <a:rect l="l" t="t" r="r" b="b"/>
            <a:pathLst>
              <a:path w="5918834" h="6281420">
                <a:moveTo>
                  <a:pt x="5912706" y="0"/>
                </a:moveTo>
                <a:lnTo>
                  <a:pt x="5664" y="0"/>
                </a:lnTo>
                <a:lnTo>
                  <a:pt x="0" y="5664"/>
                </a:lnTo>
                <a:lnTo>
                  <a:pt x="0" y="6268730"/>
                </a:lnTo>
                <a:lnTo>
                  <a:pt x="0" y="6275718"/>
                </a:lnTo>
                <a:lnTo>
                  <a:pt x="5664" y="6281383"/>
                </a:lnTo>
                <a:lnTo>
                  <a:pt x="5912706" y="6281383"/>
                </a:lnTo>
                <a:lnTo>
                  <a:pt x="5918371" y="6275718"/>
                </a:lnTo>
                <a:lnTo>
                  <a:pt x="5918371" y="5664"/>
                </a:lnTo>
                <a:lnTo>
                  <a:pt x="5912706" y="0"/>
                </a:lnTo>
                <a:close/>
              </a:path>
            </a:pathLst>
          </a:custGeom>
          <a:solidFill>
            <a:srgbClr val="F7F7F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901700" y="919605"/>
            <a:ext cx="5822315" cy="727583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62865" marR="3496310">
              <a:lnSpc>
                <a:spcPct val="102600"/>
              </a:lnSpc>
              <a:spcBef>
                <a:spcPts val="55"/>
              </a:spcBef>
            </a:pPr>
            <a:r>
              <a:rPr sz="1100" spc="75" dirty="0">
                <a:latin typeface="Lucida Sans Unicode"/>
                <a:cs typeface="Lucida Sans Unicode"/>
              </a:rPr>
              <a:t>baseline</a:t>
            </a:r>
            <a:r>
              <a:rPr sz="1100" spc="7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75" dirty="0">
                <a:latin typeface="Lucida Sans Unicode"/>
                <a:cs typeface="Lucida Sans Unicode"/>
              </a:rPr>
              <a:t>fit(X_train,</a:t>
            </a:r>
            <a:r>
              <a:rPr sz="1100" spc="320" dirty="0">
                <a:latin typeface="Lucida Sans Unicode"/>
                <a:cs typeface="Lucida Sans Unicode"/>
              </a:rPr>
              <a:t> </a:t>
            </a:r>
            <a:r>
              <a:rPr sz="1100" spc="60" dirty="0">
                <a:latin typeface="Lucida Sans Unicode"/>
                <a:cs typeface="Lucida Sans Unicode"/>
              </a:rPr>
              <a:t>y_train) </a:t>
            </a:r>
            <a:r>
              <a:rPr sz="1100" dirty="0">
                <a:latin typeface="Lucida Sans Unicode"/>
                <a:cs typeface="Lucida Sans Unicode"/>
              </a:rPr>
              <a:t>pred</a:t>
            </a:r>
            <a:r>
              <a:rPr sz="1100" spc="6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20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40" dirty="0">
                <a:latin typeface="Lucida Sans Unicode"/>
                <a:cs typeface="Lucida Sans Unicode"/>
              </a:rPr>
              <a:t>baseline</a:t>
            </a:r>
            <a:r>
              <a:rPr sz="1100" spc="4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40" dirty="0">
                <a:latin typeface="Lucida Sans Unicode"/>
                <a:cs typeface="Lucida Sans Unicode"/>
              </a:rPr>
              <a:t>predict(X_test)</a:t>
            </a:r>
            <a:endParaRPr sz="1100">
              <a:latin typeface="Lucida Sans Unicode"/>
              <a:cs typeface="Lucida Sans Unicode"/>
            </a:endParaRPr>
          </a:p>
          <a:p>
            <a:pPr marL="62865">
              <a:lnSpc>
                <a:spcPct val="100000"/>
              </a:lnSpc>
              <a:spcBef>
                <a:spcPts val="35"/>
              </a:spcBef>
            </a:pPr>
            <a:r>
              <a:rPr sz="1100" spc="-10" dirty="0">
                <a:latin typeface="Lucida Sans Unicode"/>
                <a:cs typeface="Lucida Sans Unicode"/>
              </a:rPr>
              <a:t>proba</a:t>
            </a:r>
            <a:r>
              <a:rPr sz="1100" spc="180" dirty="0">
                <a:latin typeface="Lucida Sans Unicode"/>
                <a:cs typeface="Lucida Sans Unicode"/>
              </a:rPr>
              <a:t> 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180" dirty="0">
                <a:solidFill>
                  <a:srgbClr val="666666"/>
                </a:solidFill>
                <a:latin typeface="Lucida Sans Unicode"/>
                <a:cs typeface="Lucida Sans Unicode"/>
              </a:rPr>
              <a:t>  </a:t>
            </a:r>
            <a:r>
              <a:rPr sz="1100" spc="-10" dirty="0">
                <a:latin typeface="Lucida Sans Unicode"/>
                <a:cs typeface="Lucida Sans Unicode"/>
              </a:rPr>
              <a:t>baseline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predict_proba(X_test)[:,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sz="1100" spc="-10" dirty="0">
                <a:latin typeface="Lucida Sans Unicode"/>
                <a:cs typeface="Lucida Sans Unicode"/>
              </a:rPr>
              <a:t>]</a:t>
            </a:r>
            <a:endParaRPr sz="1100">
              <a:latin typeface="Lucida Sans Unicode"/>
              <a:cs typeface="Lucida Sans Unicode"/>
            </a:endParaRPr>
          </a:p>
          <a:p>
            <a:pPr marL="353695" marR="2550795" indent="-291465">
              <a:lnSpc>
                <a:spcPct val="102600"/>
              </a:lnSpc>
              <a:spcBef>
                <a:spcPts val="1355"/>
              </a:spcBef>
            </a:pPr>
            <a:r>
              <a:rPr sz="1100" b="1" spc="70" dirty="0">
                <a:solidFill>
                  <a:srgbClr val="007F00"/>
                </a:solidFill>
                <a:latin typeface="Calibri"/>
                <a:cs typeface="Calibri"/>
              </a:rPr>
              <a:t>def</a:t>
            </a:r>
            <a:r>
              <a:rPr sz="1100" b="1" spc="135" dirty="0">
                <a:solidFill>
                  <a:srgbClr val="007F00"/>
                </a:solidFill>
                <a:latin typeface="Calibri"/>
                <a:cs typeface="Calibri"/>
              </a:rPr>
              <a:t>  </a:t>
            </a:r>
            <a:r>
              <a:rPr sz="1100" spc="10" dirty="0">
                <a:solidFill>
                  <a:srgbClr val="0000FF"/>
                </a:solidFill>
                <a:latin typeface="Lucida Sans Unicode"/>
                <a:cs typeface="Lucida Sans Unicode"/>
              </a:rPr>
              <a:t>eval_and_print</a:t>
            </a:r>
            <a:r>
              <a:rPr sz="1100" spc="10" dirty="0">
                <a:latin typeface="Lucida Sans Unicode"/>
                <a:cs typeface="Lucida Sans Unicode"/>
              </a:rPr>
              <a:t>(y_true,</a:t>
            </a:r>
            <a:r>
              <a:rPr sz="1100" spc="425" dirty="0">
                <a:latin typeface="Lucida Sans Unicode"/>
                <a:cs typeface="Lucida Sans Unicode"/>
              </a:rPr>
              <a:t> </a:t>
            </a:r>
            <a:r>
              <a:rPr sz="1100" spc="10" dirty="0">
                <a:latin typeface="Lucida Sans Unicode"/>
                <a:cs typeface="Lucida Sans Unicode"/>
              </a:rPr>
              <a:t>y_pred,</a:t>
            </a:r>
            <a:r>
              <a:rPr sz="1100" spc="42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y_proba): </a:t>
            </a:r>
            <a:r>
              <a:rPr sz="1100" dirty="0">
                <a:latin typeface="Lucida Sans Unicode"/>
                <a:cs typeface="Lucida Sans Unicode"/>
              </a:rPr>
              <a:t>acc</a:t>
            </a:r>
            <a:r>
              <a:rPr sz="1100" spc="375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37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accuracy_score(y_true,</a:t>
            </a:r>
            <a:r>
              <a:rPr sz="1100" spc="37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y_pred)</a:t>
            </a:r>
            <a:r>
              <a:rPr sz="1100" spc="500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prec</a:t>
            </a:r>
            <a:r>
              <a:rPr sz="1100" spc="75" dirty="0">
                <a:latin typeface="Lucida Sans Unicode"/>
                <a:cs typeface="Lucida Sans Unicode"/>
              </a:rPr>
              <a:t> 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80" dirty="0">
                <a:solidFill>
                  <a:srgbClr val="666666"/>
                </a:solidFill>
                <a:latin typeface="Lucida Sans Unicode"/>
                <a:cs typeface="Lucida Sans Unicode"/>
              </a:rPr>
              <a:t>  </a:t>
            </a:r>
            <a:r>
              <a:rPr sz="1100" dirty="0">
                <a:latin typeface="Lucida Sans Unicode"/>
                <a:cs typeface="Lucida Sans Unicode"/>
              </a:rPr>
              <a:t>precision_score(y_true,</a:t>
            </a:r>
            <a:r>
              <a:rPr sz="1100" spc="75" dirty="0">
                <a:latin typeface="Lucida Sans Unicode"/>
                <a:cs typeface="Lucida Sans Unicode"/>
              </a:rPr>
              <a:t>  </a:t>
            </a:r>
            <a:r>
              <a:rPr sz="1100" spc="-10" dirty="0">
                <a:latin typeface="Lucida Sans Unicode"/>
                <a:cs typeface="Lucida Sans Unicode"/>
              </a:rPr>
              <a:t>y_pred) </a:t>
            </a:r>
            <a:r>
              <a:rPr sz="1100" dirty="0">
                <a:latin typeface="Lucida Sans Unicode"/>
                <a:cs typeface="Lucida Sans Unicode"/>
              </a:rPr>
              <a:t>rec</a:t>
            </a:r>
            <a:r>
              <a:rPr sz="1100" spc="26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26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spc="55" dirty="0">
                <a:latin typeface="Lucida Sans Unicode"/>
                <a:cs typeface="Lucida Sans Unicode"/>
              </a:rPr>
              <a:t>recall_score(y_true,</a:t>
            </a:r>
            <a:r>
              <a:rPr sz="1100" spc="26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y_pred)</a:t>
            </a:r>
            <a:endParaRPr sz="1100">
              <a:latin typeface="Lucida Sans Unicode"/>
              <a:cs typeface="Lucida Sans Unicode"/>
            </a:endParaRPr>
          </a:p>
          <a:p>
            <a:pPr marL="353695">
              <a:lnSpc>
                <a:spcPct val="100000"/>
              </a:lnSpc>
              <a:spcBef>
                <a:spcPts val="35"/>
              </a:spcBef>
            </a:pPr>
            <a:r>
              <a:rPr sz="1100" dirty="0">
                <a:latin typeface="Lucida Sans Unicode"/>
                <a:cs typeface="Lucida Sans Unicode"/>
              </a:rPr>
              <a:t>f1</a:t>
            </a:r>
            <a:r>
              <a:rPr sz="1100" spc="434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440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f1_score(y_true,</a:t>
            </a:r>
            <a:r>
              <a:rPr sz="1100" spc="44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y_pred)</a:t>
            </a:r>
            <a:endParaRPr sz="1100">
              <a:latin typeface="Lucida Sans Unicode"/>
              <a:cs typeface="Lucida Sans Unicode"/>
            </a:endParaRPr>
          </a:p>
          <a:p>
            <a:pPr marL="353695">
              <a:lnSpc>
                <a:spcPct val="100000"/>
              </a:lnSpc>
              <a:spcBef>
                <a:spcPts val="35"/>
              </a:spcBef>
            </a:pPr>
            <a:r>
              <a:rPr sz="1100" dirty="0">
                <a:latin typeface="Lucida Sans Unicode"/>
                <a:cs typeface="Lucida Sans Unicode"/>
              </a:rPr>
              <a:t>roc</a:t>
            </a:r>
            <a:r>
              <a:rPr sz="1100" spc="385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38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roc_auc_score(y_true,</a:t>
            </a:r>
            <a:r>
              <a:rPr sz="1100" spc="38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y_proba)</a:t>
            </a:r>
            <a:endParaRPr sz="1100">
              <a:latin typeface="Lucida Sans Unicode"/>
              <a:cs typeface="Lucida Sans Unicode"/>
            </a:endParaRPr>
          </a:p>
          <a:p>
            <a:pPr marL="353695">
              <a:lnSpc>
                <a:spcPct val="100000"/>
              </a:lnSpc>
              <a:spcBef>
                <a:spcPts val="35"/>
              </a:spcBef>
            </a:pPr>
            <a:r>
              <a:rPr sz="1100" spc="55" dirty="0">
                <a:solidFill>
                  <a:srgbClr val="007F00"/>
                </a:solidFill>
                <a:latin typeface="Lucida Sans Unicode"/>
                <a:cs typeface="Lucida Sans Unicode"/>
              </a:rPr>
              <a:t>print</a:t>
            </a:r>
            <a:r>
              <a:rPr sz="1100" spc="55" dirty="0">
                <a:latin typeface="Lucida Sans Unicode"/>
                <a:cs typeface="Lucida Sans Unicode"/>
              </a:rPr>
              <a:t>(</a:t>
            </a:r>
            <a:r>
              <a:rPr sz="1100" spc="55" dirty="0">
                <a:solidFill>
                  <a:srgbClr val="BA2121"/>
                </a:solidFill>
                <a:latin typeface="Lucida Sans Unicode"/>
                <a:cs typeface="Lucida Sans Unicode"/>
              </a:rPr>
              <a:t>f'Accuracy:</a:t>
            </a:r>
            <a:r>
              <a:rPr sz="1100" spc="28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b="1" spc="70" dirty="0">
                <a:solidFill>
                  <a:srgbClr val="BA6687"/>
                </a:solidFill>
                <a:latin typeface="Calibri"/>
                <a:cs typeface="Calibri"/>
              </a:rPr>
              <a:t>{</a:t>
            </a:r>
            <a:r>
              <a:rPr sz="1100" spc="70" dirty="0">
                <a:latin typeface="Lucida Sans Unicode"/>
                <a:cs typeface="Lucida Sans Unicode"/>
              </a:rPr>
              <a:t>acc</a:t>
            </a:r>
            <a:r>
              <a:rPr sz="1100" b="1" spc="70" dirty="0">
                <a:solidFill>
                  <a:srgbClr val="BA6687"/>
                </a:solidFill>
                <a:latin typeface="Calibri"/>
                <a:cs typeface="Calibri"/>
              </a:rPr>
              <a:t>:</a:t>
            </a:r>
            <a:r>
              <a:rPr sz="1100" spc="70" dirty="0">
                <a:solidFill>
                  <a:srgbClr val="BA2121"/>
                </a:solidFill>
                <a:latin typeface="Lucida Sans Unicode"/>
                <a:cs typeface="Lucida Sans Unicode"/>
              </a:rPr>
              <a:t>.3f</a:t>
            </a:r>
            <a:r>
              <a:rPr sz="1100" b="1" spc="70" dirty="0">
                <a:solidFill>
                  <a:srgbClr val="BA6687"/>
                </a:solidFill>
                <a:latin typeface="Calibri"/>
                <a:cs typeface="Calibri"/>
              </a:rPr>
              <a:t>}</a:t>
            </a:r>
            <a:r>
              <a:rPr sz="1100" b="1" spc="70" dirty="0">
                <a:solidFill>
                  <a:srgbClr val="BA6621"/>
                </a:solidFill>
                <a:latin typeface="Calibri"/>
                <a:cs typeface="Calibri"/>
              </a:rPr>
              <a:t>\n</a:t>
            </a:r>
            <a:r>
              <a:rPr sz="1100" spc="70" dirty="0">
                <a:solidFill>
                  <a:srgbClr val="BA2121"/>
                </a:solidFill>
                <a:latin typeface="Lucida Sans Unicode"/>
                <a:cs typeface="Lucida Sans Unicode"/>
              </a:rPr>
              <a:t>Precision:</a:t>
            </a:r>
            <a:r>
              <a:rPr sz="1100" spc="28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b="1" spc="75" dirty="0">
                <a:solidFill>
                  <a:srgbClr val="BA6687"/>
                </a:solidFill>
                <a:latin typeface="Calibri"/>
                <a:cs typeface="Calibri"/>
              </a:rPr>
              <a:t>{</a:t>
            </a:r>
            <a:r>
              <a:rPr sz="1100" spc="75" dirty="0">
                <a:latin typeface="Lucida Sans Unicode"/>
                <a:cs typeface="Lucida Sans Unicode"/>
              </a:rPr>
              <a:t>prec</a:t>
            </a:r>
            <a:r>
              <a:rPr sz="1100" b="1" spc="75" dirty="0">
                <a:solidFill>
                  <a:srgbClr val="BA6687"/>
                </a:solidFill>
                <a:latin typeface="Calibri"/>
                <a:cs typeface="Calibri"/>
              </a:rPr>
              <a:t>:</a:t>
            </a:r>
            <a:r>
              <a:rPr sz="1100" spc="75" dirty="0">
                <a:solidFill>
                  <a:srgbClr val="BA2121"/>
                </a:solidFill>
                <a:latin typeface="Lucida Sans Unicode"/>
                <a:cs typeface="Lucida Sans Unicode"/>
              </a:rPr>
              <a:t>.3f</a:t>
            </a:r>
            <a:r>
              <a:rPr sz="1100" b="1" spc="75" dirty="0">
                <a:solidFill>
                  <a:srgbClr val="BA6687"/>
                </a:solidFill>
                <a:latin typeface="Calibri"/>
                <a:cs typeface="Calibri"/>
              </a:rPr>
              <a:t>}</a:t>
            </a:r>
            <a:r>
              <a:rPr sz="1100" b="1" spc="75" dirty="0">
                <a:solidFill>
                  <a:srgbClr val="BA6621"/>
                </a:solidFill>
                <a:latin typeface="Calibri"/>
                <a:cs typeface="Calibri"/>
              </a:rPr>
              <a:t>\n</a:t>
            </a:r>
            <a:r>
              <a:rPr sz="1100" spc="75" dirty="0">
                <a:solidFill>
                  <a:srgbClr val="BA2121"/>
                </a:solidFill>
                <a:latin typeface="Lucida Sans Unicode"/>
                <a:cs typeface="Lucida Sans Unicode"/>
              </a:rPr>
              <a:t>Recall:</a:t>
            </a:r>
            <a:r>
              <a:rPr sz="1100" spc="28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b="1" spc="80" dirty="0">
                <a:solidFill>
                  <a:srgbClr val="BA6687"/>
                </a:solidFill>
                <a:latin typeface="Calibri"/>
                <a:cs typeface="Calibri"/>
              </a:rPr>
              <a:t>{</a:t>
            </a:r>
            <a:r>
              <a:rPr sz="1100" spc="80" dirty="0">
                <a:latin typeface="Lucida Sans Unicode"/>
                <a:cs typeface="Lucida Sans Unicode"/>
              </a:rPr>
              <a:t>rec</a:t>
            </a:r>
            <a:r>
              <a:rPr sz="1100" b="1" spc="80" dirty="0">
                <a:solidFill>
                  <a:srgbClr val="BA6687"/>
                </a:solidFill>
                <a:latin typeface="Calibri"/>
                <a:cs typeface="Calibri"/>
              </a:rPr>
              <a:t>:</a:t>
            </a:r>
            <a:r>
              <a:rPr sz="1100" spc="80" dirty="0">
                <a:solidFill>
                  <a:srgbClr val="BA2121"/>
                </a:solidFill>
                <a:latin typeface="Lucida Sans Unicode"/>
                <a:cs typeface="Lucida Sans Unicode"/>
              </a:rPr>
              <a:t>.3f</a:t>
            </a:r>
            <a:r>
              <a:rPr sz="1100" b="1" spc="80" dirty="0">
                <a:solidFill>
                  <a:srgbClr val="BA6687"/>
                </a:solidFill>
                <a:latin typeface="Calibri"/>
                <a:cs typeface="Calibri"/>
              </a:rPr>
              <a:t>}</a:t>
            </a:r>
            <a:r>
              <a:rPr sz="1100" b="1" spc="80" dirty="0">
                <a:solidFill>
                  <a:srgbClr val="BA6621"/>
                </a:solidFill>
                <a:latin typeface="Calibri"/>
                <a:cs typeface="Calibri"/>
              </a:rPr>
              <a:t>\n</a:t>
            </a:r>
            <a:r>
              <a:rPr sz="1100" spc="80" dirty="0">
                <a:solidFill>
                  <a:srgbClr val="BA2121"/>
                </a:solidFill>
                <a:latin typeface="Lucida Sans Unicode"/>
                <a:cs typeface="Lucida Sans Unicode"/>
              </a:rPr>
              <a:t>F1:</a:t>
            </a:r>
            <a:r>
              <a:rPr sz="1100" spc="80" dirty="0">
                <a:solidFill>
                  <a:srgbClr val="FF0000"/>
                </a:solidFill>
                <a:latin typeface="Lucida Sans Unicode"/>
                <a:cs typeface="Lucida Sans Unicode"/>
              </a:rPr>
              <a:t>␣</a:t>
            </a:r>
            <a:endParaRPr sz="1100">
              <a:latin typeface="Lucida Sans Unicode"/>
              <a:cs typeface="Lucida Sans Unicode"/>
            </a:endParaRPr>
          </a:p>
          <a:p>
            <a:pPr marL="136525">
              <a:lnSpc>
                <a:spcPct val="100000"/>
              </a:lnSpc>
              <a:spcBef>
                <a:spcPts val="35"/>
              </a:spcBef>
            </a:pPr>
            <a:r>
              <a:rPr sz="600" i="1" dirty="0">
                <a:solidFill>
                  <a:srgbClr val="FF0000"/>
                </a:solidFill>
                <a:latin typeface="Calibri"/>
                <a:cs typeface="Calibri"/>
              </a:rPr>
              <a:t>‹</a:t>
            </a:r>
            <a:r>
              <a:rPr sz="600" i="1" dirty="0">
                <a:solidFill>
                  <a:srgbClr val="FF0000"/>
                </a:solidFill>
                <a:latin typeface="Times New Roman"/>
                <a:cs typeface="Times New Roman"/>
              </a:rPr>
              <a:t>→</a:t>
            </a:r>
            <a:r>
              <a:rPr sz="1100" b="1" dirty="0">
                <a:solidFill>
                  <a:srgbClr val="BA6687"/>
                </a:solidFill>
                <a:latin typeface="Calibri"/>
                <a:cs typeface="Calibri"/>
              </a:rPr>
              <a:t>{</a:t>
            </a:r>
            <a:r>
              <a:rPr sz="1100" dirty="0">
                <a:latin typeface="Lucida Sans Unicode"/>
                <a:cs typeface="Lucida Sans Unicode"/>
              </a:rPr>
              <a:t>f1</a:t>
            </a:r>
            <a:r>
              <a:rPr sz="1100" b="1" dirty="0">
                <a:solidFill>
                  <a:srgbClr val="BA6687"/>
                </a:solidFill>
                <a:latin typeface="Calibri"/>
                <a:cs typeface="Calibri"/>
              </a:rPr>
              <a:t>:</a:t>
            </a:r>
            <a:r>
              <a:rPr sz="1100" dirty="0">
                <a:solidFill>
                  <a:srgbClr val="BA2121"/>
                </a:solidFill>
                <a:latin typeface="Lucida Sans Unicode"/>
                <a:cs typeface="Lucida Sans Unicode"/>
              </a:rPr>
              <a:t>.3f</a:t>
            </a:r>
            <a:r>
              <a:rPr sz="1100" b="1" dirty="0">
                <a:solidFill>
                  <a:srgbClr val="BA6687"/>
                </a:solidFill>
                <a:latin typeface="Calibri"/>
                <a:cs typeface="Calibri"/>
              </a:rPr>
              <a:t>}</a:t>
            </a:r>
            <a:r>
              <a:rPr sz="1100" b="1" dirty="0">
                <a:solidFill>
                  <a:srgbClr val="BA6621"/>
                </a:solidFill>
                <a:latin typeface="Calibri"/>
                <a:cs typeface="Calibri"/>
              </a:rPr>
              <a:t>\n</a:t>
            </a:r>
            <a:r>
              <a:rPr sz="1100" dirty="0">
                <a:solidFill>
                  <a:srgbClr val="BA2121"/>
                </a:solidFill>
                <a:latin typeface="Lucida Sans Unicode"/>
                <a:cs typeface="Lucida Sans Unicode"/>
              </a:rPr>
              <a:t>ROC-</a:t>
            </a:r>
            <a:r>
              <a:rPr sz="1100" spc="-75" dirty="0">
                <a:solidFill>
                  <a:srgbClr val="BA2121"/>
                </a:solidFill>
                <a:latin typeface="Lucida Sans Unicode"/>
                <a:cs typeface="Lucida Sans Unicode"/>
              </a:rPr>
              <a:t>AUC:</a:t>
            </a:r>
            <a:r>
              <a:rPr sz="1100" spc="105" dirty="0">
                <a:solidFill>
                  <a:srgbClr val="BA2121"/>
                </a:solidFill>
                <a:latin typeface="Lucida Sans Unicode"/>
                <a:cs typeface="Lucida Sans Unicode"/>
              </a:rPr>
              <a:t>  </a:t>
            </a:r>
            <a:r>
              <a:rPr sz="1100" b="1" spc="120" dirty="0">
                <a:solidFill>
                  <a:srgbClr val="BA6687"/>
                </a:solidFill>
                <a:latin typeface="Calibri"/>
                <a:cs typeface="Calibri"/>
              </a:rPr>
              <a:t>{</a:t>
            </a:r>
            <a:r>
              <a:rPr sz="1100" spc="120" dirty="0">
                <a:latin typeface="Lucida Sans Unicode"/>
                <a:cs typeface="Lucida Sans Unicode"/>
              </a:rPr>
              <a:t>roc</a:t>
            </a:r>
            <a:r>
              <a:rPr sz="1100" b="1" spc="120" dirty="0">
                <a:solidFill>
                  <a:srgbClr val="BA6687"/>
                </a:solidFill>
                <a:latin typeface="Calibri"/>
                <a:cs typeface="Calibri"/>
              </a:rPr>
              <a:t>:</a:t>
            </a:r>
            <a:r>
              <a:rPr sz="1100" spc="120" dirty="0">
                <a:solidFill>
                  <a:srgbClr val="BA2121"/>
                </a:solidFill>
                <a:latin typeface="Lucida Sans Unicode"/>
                <a:cs typeface="Lucida Sans Unicode"/>
              </a:rPr>
              <a:t>.3f</a:t>
            </a:r>
            <a:r>
              <a:rPr sz="1100" b="1" spc="120" dirty="0">
                <a:solidFill>
                  <a:srgbClr val="BA6687"/>
                </a:solidFill>
                <a:latin typeface="Calibri"/>
                <a:cs typeface="Calibri"/>
              </a:rPr>
              <a:t>}</a:t>
            </a:r>
            <a:r>
              <a:rPr sz="1100" spc="120" dirty="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sz="1100" spc="120" dirty="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353695">
              <a:lnSpc>
                <a:spcPct val="100000"/>
              </a:lnSpc>
              <a:spcBef>
                <a:spcPts val="135"/>
              </a:spcBef>
            </a:pPr>
            <a:r>
              <a:rPr sz="1100" spc="75" dirty="0">
                <a:solidFill>
                  <a:srgbClr val="007F00"/>
                </a:solidFill>
                <a:latin typeface="Lucida Sans Unicode"/>
                <a:cs typeface="Lucida Sans Unicode"/>
              </a:rPr>
              <a:t>print</a:t>
            </a:r>
            <a:r>
              <a:rPr sz="1100" spc="75" dirty="0">
                <a:latin typeface="Lucida Sans Unicode"/>
                <a:cs typeface="Lucida Sans Unicode"/>
              </a:rPr>
              <a:t>(</a:t>
            </a:r>
            <a:r>
              <a:rPr sz="1100" spc="75" dirty="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sz="1100" b="1" spc="75" dirty="0">
                <a:solidFill>
                  <a:srgbClr val="BA6621"/>
                </a:solidFill>
                <a:latin typeface="Calibri"/>
                <a:cs typeface="Calibri"/>
              </a:rPr>
              <a:t>\n</a:t>
            </a:r>
            <a:r>
              <a:rPr sz="1100" spc="75" dirty="0">
                <a:solidFill>
                  <a:srgbClr val="BA2121"/>
                </a:solidFill>
                <a:latin typeface="Lucida Sans Unicode"/>
                <a:cs typeface="Lucida Sans Unicode"/>
              </a:rPr>
              <a:t>Classification</a:t>
            </a:r>
            <a:r>
              <a:rPr sz="1100" spc="25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65" dirty="0">
                <a:solidFill>
                  <a:srgbClr val="BA2121"/>
                </a:solidFill>
                <a:latin typeface="Lucida Sans Unicode"/>
                <a:cs typeface="Lucida Sans Unicode"/>
              </a:rPr>
              <a:t>Report:</a:t>
            </a:r>
            <a:r>
              <a:rPr sz="1100" b="1" spc="65" dirty="0">
                <a:solidFill>
                  <a:srgbClr val="BA6621"/>
                </a:solidFill>
                <a:latin typeface="Calibri"/>
                <a:cs typeface="Calibri"/>
              </a:rPr>
              <a:t>\n</a:t>
            </a:r>
            <a:r>
              <a:rPr sz="1100" spc="65" dirty="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sz="1100" spc="65" dirty="0">
                <a:latin typeface="Lucida Sans Unicode"/>
                <a:cs typeface="Lucida Sans Unicode"/>
              </a:rPr>
              <a:t>,</a:t>
            </a:r>
            <a:r>
              <a:rPr sz="1100" spc="250" dirty="0">
                <a:latin typeface="Lucida Sans Unicode"/>
                <a:cs typeface="Lucida Sans Unicode"/>
              </a:rPr>
              <a:t> </a:t>
            </a:r>
            <a:r>
              <a:rPr sz="1100" spc="60" dirty="0">
                <a:latin typeface="Lucida Sans Unicode"/>
                <a:cs typeface="Lucida Sans Unicode"/>
              </a:rPr>
              <a:t>classification_report(y_true,</a:t>
            </a:r>
            <a:r>
              <a:rPr sz="1100" spc="25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y_pred))</a:t>
            </a:r>
            <a:endParaRPr sz="1100">
              <a:latin typeface="Lucida Sans Unicode"/>
              <a:cs typeface="Lucida Sans Unicode"/>
            </a:endParaRPr>
          </a:p>
          <a:p>
            <a:pPr marL="62865">
              <a:lnSpc>
                <a:spcPct val="100000"/>
              </a:lnSpc>
              <a:spcBef>
                <a:spcPts val="1390"/>
              </a:spcBef>
            </a:pPr>
            <a:r>
              <a:rPr sz="1100" spc="20" dirty="0">
                <a:latin typeface="Lucida Sans Unicode"/>
                <a:cs typeface="Lucida Sans Unicode"/>
              </a:rPr>
              <a:t>eval_and_print(y_test,</a:t>
            </a:r>
            <a:r>
              <a:rPr sz="1100" spc="445" dirty="0">
                <a:latin typeface="Lucida Sans Unicode"/>
                <a:cs typeface="Lucida Sans Unicode"/>
              </a:rPr>
              <a:t> </a:t>
            </a:r>
            <a:r>
              <a:rPr sz="1100" spc="20" dirty="0">
                <a:latin typeface="Lucida Sans Unicode"/>
                <a:cs typeface="Lucida Sans Unicode"/>
              </a:rPr>
              <a:t>pred,</a:t>
            </a:r>
            <a:r>
              <a:rPr sz="1100" spc="44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proba)</a:t>
            </a:r>
            <a:endParaRPr sz="1100">
              <a:latin typeface="Lucida Sans Unicode"/>
              <a:cs typeface="Lucida Sans Unicode"/>
            </a:endParaRPr>
          </a:p>
          <a:p>
            <a:pPr marL="62865" marR="3206115">
              <a:lnSpc>
                <a:spcPct val="102600"/>
              </a:lnSpc>
              <a:spcBef>
                <a:spcPts val="1355"/>
              </a:spcBef>
            </a:pPr>
            <a:r>
              <a:rPr sz="1100" spc="-140" dirty="0">
                <a:latin typeface="Lucida Sans Unicode"/>
                <a:cs typeface="Lucida Sans Unicode"/>
              </a:rPr>
              <a:t>cm</a:t>
            </a:r>
            <a:r>
              <a:rPr sz="1100" spc="345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34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confusion_matrix(y_test,</a:t>
            </a:r>
            <a:r>
              <a:rPr sz="1100" spc="34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pred) </a:t>
            </a:r>
            <a:r>
              <a:rPr sz="1100" spc="90" dirty="0">
                <a:latin typeface="Lucida Sans Unicode"/>
                <a:cs typeface="Lucida Sans Unicode"/>
              </a:rPr>
              <a:t>plt</a:t>
            </a:r>
            <a:r>
              <a:rPr sz="1100" spc="9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90" dirty="0">
                <a:latin typeface="Lucida Sans Unicode"/>
                <a:cs typeface="Lucida Sans Unicode"/>
              </a:rPr>
              <a:t>figure()</a:t>
            </a:r>
            <a:endParaRPr sz="1100">
              <a:latin typeface="Lucida Sans Unicode"/>
              <a:cs typeface="Lucida Sans Unicode"/>
            </a:endParaRPr>
          </a:p>
          <a:p>
            <a:pPr marL="62865" marR="2987040">
              <a:lnSpc>
                <a:spcPct val="102600"/>
              </a:lnSpc>
            </a:pPr>
            <a:r>
              <a:rPr sz="1100" dirty="0">
                <a:latin typeface="Lucida Sans Unicode"/>
                <a:cs typeface="Lucida Sans Unicode"/>
              </a:rPr>
              <a:t>plt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dirty="0">
                <a:latin typeface="Lucida Sans Unicode"/>
                <a:cs typeface="Lucida Sans Unicode"/>
              </a:rPr>
              <a:t>imshow(cm,</a:t>
            </a:r>
            <a:r>
              <a:rPr sz="1100" spc="3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cmap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-10" dirty="0">
                <a:solidFill>
                  <a:srgbClr val="BA2121"/>
                </a:solidFill>
                <a:latin typeface="Lucida Sans Unicode"/>
                <a:cs typeface="Lucida Sans Unicode"/>
              </a:rPr>
              <a:t>'Blues'</a:t>
            </a:r>
            <a:r>
              <a:rPr sz="1100" spc="-10" dirty="0">
                <a:latin typeface="Lucida Sans Unicode"/>
                <a:cs typeface="Lucida Sans Unicode"/>
              </a:rPr>
              <a:t>) </a:t>
            </a:r>
            <a:r>
              <a:rPr sz="1100" spc="105" dirty="0">
                <a:latin typeface="Lucida Sans Unicode"/>
                <a:cs typeface="Lucida Sans Unicode"/>
              </a:rPr>
              <a:t>plt</a:t>
            </a:r>
            <a:r>
              <a:rPr sz="1100" spc="10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105" dirty="0">
                <a:latin typeface="Lucida Sans Unicode"/>
                <a:cs typeface="Lucida Sans Unicode"/>
              </a:rPr>
              <a:t>title(</a:t>
            </a:r>
            <a:r>
              <a:rPr sz="1100" spc="105" dirty="0">
                <a:solidFill>
                  <a:srgbClr val="BA2121"/>
                </a:solidFill>
                <a:latin typeface="Lucida Sans Unicode"/>
                <a:cs typeface="Lucida Sans Unicode"/>
              </a:rPr>
              <a:t>'Baseline</a:t>
            </a:r>
            <a:r>
              <a:rPr sz="1100" spc="17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-20" dirty="0">
                <a:solidFill>
                  <a:srgbClr val="BA2121"/>
                </a:solidFill>
                <a:latin typeface="Lucida Sans Unicode"/>
                <a:cs typeface="Lucida Sans Unicode"/>
              </a:rPr>
              <a:t>Confusion</a:t>
            </a:r>
            <a:r>
              <a:rPr sz="1100" spc="18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55" dirty="0">
                <a:solidFill>
                  <a:srgbClr val="BA2121"/>
                </a:solidFill>
                <a:latin typeface="Lucida Sans Unicode"/>
                <a:cs typeface="Lucida Sans Unicode"/>
              </a:rPr>
              <a:t>Matrix'</a:t>
            </a:r>
            <a:r>
              <a:rPr sz="1100" spc="55" dirty="0">
                <a:latin typeface="Lucida Sans Unicode"/>
                <a:cs typeface="Lucida Sans Unicode"/>
              </a:rPr>
              <a:t>) </a:t>
            </a:r>
            <a:r>
              <a:rPr sz="1100" spc="75" dirty="0">
                <a:latin typeface="Lucida Sans Unicode"/>
                <a:cs typeface="Lucida Sans Unicode"/>
              </a:rPr>
              <a:t>plt</a:t>
            </a:r>
            <a:r>
              <a:rPr sz="1100" spc="7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75" dirty="0">
                <a:latin typeface="Lucida Sans Unicode"/>
                <a:cs typeface="Lucida Sans Unicode"/>
              </a:rPr>
              <a:t>xlabel(</a:t>
            </a:r>
            <a:r>
              <a:rPr sz="1100" spc="75" dirty="0">
                <a:solidFill>
                  <a:srgbClr val="BA2121"/>
                </a:solidFill>
                <a:latin typeface="Lucida Sans Unicode"/>
                <a:cs typeface="Lucida Sans Unicode"/>
              </a:rPr>
              <a:t>'Predicted'</a:t>
            </a:r>
            <a:r>
              <a:rPr sz="1100" spc="75" dirty="0">
                <a:latin typeface="Lucida Sans Unicode"/>
                <a:cs typeface="Lucida Sans Unicode"/>
              </a:rPr>
              <a:t>) </a:t>
            </a:r>
            <a:r>
              <a:rPr sz="1100" spc="85" dirty="0">
                <a:latin typeface="Lucida Sans Unicode"/>
                <a:cs typeface="Lucida Sans Unicode"/>
              </a:rPr>
              <a:t>plt</a:t>
            </a:r>
            <a:r>
              <a:rPr sz="1100" spc="8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85" dirty="0">
                <a:latin typeface="Lucida Sans Unicode"/>
                <a:cs typeface="Lucida Sans Unicode"/>
              </a:rPr>
              <a:t>ylabel(</a:t>
            </a:r>
            <a:r>
              <a:rPr sz="1100" spc="85" dirty="0">
                <a:solidFill>
                  <a:srgbClr val="BA2121"/>
                </a:solidFill>
                <a:latin typeface="Lucida Sans Unicode"/>
                <a:cs typeface="Lucida Sans Unicode"/>
              </a:rPr>
              <a:t>'Actual'</a:t>
            </a:r>
            <a:r>
              <a:rPr sz="1100" spc="85" dirty="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62865">
              <a:lnSpc>
                <a:spcPct val="100000"/>
              </a:lnSpc>
              <a:spcBef>
                <a:spcPts val="35"/>
              </a:spcBef>
            </a:pPr>
            <a:r>
              <a:rPr sz="1100" b="1" spc="125" dirty="0">
                <a:solidFill>
                  <a:srgbClr val="007F00"/>
                </a:solidFill>
                <a:latin typeface="Calibri"/>
                <a:cs typeface="Calibri"/>
              </a:rPr>
              <a:t>for</a:t>
            </a:r>
            <a:r>
              <a:rPr sz="1100" b="1" spc="315" dirty="0">
                <a:solidFill>
                  <a:srgbClr val="007F00"/>
                </a:solidFill>
                <a:latin typeface="Calibri"/>
                <a:cs typeface="Calibri"/>
              </a:rPr>
              <a:t> </a:t>
            </a:r>
            <a:r>
              <a:rPr sz="1100" spc="225" dirty="0">
                <a:latin typeface="Lucida Sans Unicode"/>
                <a:cs typeface="Lucida Sans Unicode"/>
              </a:rPr>
              <a:t>(i,</a:t>
            </a:r>
            <a:r>
              <a:rPr sz="1100" spc="220" dirty="0">
                <a:latin typeface="Lucida Sans Unicode"/>
                <a:cs typeface="Lucida Sans Unicode"/>
              </a:rPr>
              <a:t> j), </a:t>
            </a:r>
            <a:r>
              <a:rPr sz="1100" dirty="0">
                <a:latin typeface="Lucida Sans Unicode"/>
                <a:cs typeface="Lucida Sans Unicode"/>
              </a:rPr>
              <a:t>z</a:t>
            </a:r>
            <a:r>
              <a:rPr sz="1100" spc="220" dirty="0">
                <a:latin typeface="Lucida Sans Unicode"/>
                <a:cs typeface="Lucida Sans Unicode"/>
              </a:rPr>
              <a:t> </a:t>
            </a:r>
            <a:r>
              <a:rPr sz="1100" b="1" spc="135" dirty="0">
                <a:solidFill>
                  <a:srgbClr val="AA21FF"/>
                </a:solidFill>
                <a:latin typeface="Calibri"/>
                <a:cs typeface="Calibri"/>
              </a:rPr>
              <a:t>in</a:t>
            </a:r>
            <a:r>
              <a:rPr sz="1100" b="1" spc="320" dirty="0">
                <a:solidFill>
                  <a:srgbClr val="AA21FF"/>
                </a:solidFill>
                <a:latin typeface="Calibri"/>
                <a:cs typeface="Calibri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np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ndenumerate(cm):</a:t>
            </a:r>
            <a:endParaRPr sz="1100">
              <a:latin typeface="Lucida Sans Unicode"/>
              <a:cs typeface="Lucida Sans Unicode"/>
            </a:endParaRPr>
          </a:p>
          <a:p>
            <a:pPr marL="62865" marR="1968500" indent="290830">
              <a:lnSpc>
                <a:spcPct val="102600"/>
              </a:lnSpc>
            </a:pPr>
            <a:r>
              <a:rPr sz="1100" spc="120" dirty="0">
                <a:latin typeface="Lucida Sans Unicode"/>
                <a:cs typeface="Lucida Sans Unicode"/>
              </a:rPr>
              <a:t>plt</a:t>
            </a:r>
            <a:r>
              <a:rPr sz="1100" spc="12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120" dirty="0">
                <a:latin typeface="Lucida Sans Unicode"/>
                <a:cs typeface="Lucida Sans Unicode"/>
              </a:rPr>
              <a:t>text(j,</a:t>
            </a:r>
            <a:r>
              <a:rPr sz="1100" spc="350" dirty="0">
                <a:latin typeface="Lucida Sans Unicode"/>
                <a:cs typeface="Lucida Sans Unicode"/>
              </a:rPr>
              <a:t> </a:t>
            </a:r>
            <a:r>
              <a:rPr sz="1100" spc="235" dirty="0">
                <a:latin typeface="Lucida Sans Unicode"/>
                <a:cs typeface="Lucida Sans Unicode"/>
              </a:rPr>
              <a:t>i,</a:t>
            </a:r>
            <a:r>
              <a:rPr sz="1100" spc="355" dirty="0">
                <a:latin typeface="Lucida Sans Unicode"/>
                <a:cs typeface="Lucida Sans Unicode"/>
              </a:rPr>
              <a:t> </a:t>
            </a:r>
            <a:r>
              <a:rPr sz="1100" spc="120" dirty="0">
                <a:solidFill>
                  <a:srgbClr val="007F00"/>
                </a:solidFill>
                <a:latin typeface="Lucida Sans Unicode"/>
                <a:cs typeface="Lucida Sans Unicode"/>
              </a:rPr>
              <a:t>str</a:t>
            </a:r>
            <a:r>
              <a:rPr sz="1100" spc="120" dirty="0">
                <a:latin typeface="Lucida Sans Unicode"/>
                <a:cs typeface="Lucida Sans Unicode"/>
              </a:rPr>
              <a:t>(z),</a:t>
            </a:r>
            <a:r>
              <a:rPr sz="1100" spc="355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ha</a:t>
            </a:r>
            <a:r>
              <a:rPr sz="110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dirty="0">
                <a:solidFill>
                  <a:srgbClr val="BA2121"/>
                </a:solidFill>
                <a:latin typeface="Lucida Sans Unicode"/>
                <a:cs typeface="Lucida Sans Unicode"/>
              </a:rPr>
              <a:t>'center'</a:t>
            </a:r>
            <a:r>
              <a:rPr sz="1100" dirty="0">
                <a:latin typeface="Lucida Sans Unicode"/>
                <a:cs typeface="Lucida Sans Unicode"/>
              </a:rPr>
              <a:t>,</a:t>
            </a:r>
            <a:r>
              <a:rPr sz="1100" spc="35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va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-10" dirty="0">
                <a:solidFill>
                  <a:srgbClr val="BA2121"/>
                </a:solidFill>
                <a:latin typeface="Lucida Sans Unicode"/>
                <a:cs typeface="Lucida Sans Unicode"/>
              </a:rPr>
              <a:t>'center'</a:t>
            </a:r>
            <a:r>
              <a:rPr sz="1100" spc="-10" dirty="0">
                <a:latin typeface="Lucida Sans Unicode"/>
                <a:cs typeface="Lucida Sans Unicode"/>
              </a:rPr>
              <a:t>) </a:t>
            </a:r>
            <a:r>
              <a:rPr sz="1100" spc="65" dirty="0">
                <a:latin typeface="Lucida Sans Unicode"/>
                <a:cs typeface="Lucida Sans Unicode"/>
              </a:rPr>
              <a:t>plt</a:t>
            </a:r>
            <a:r>
              <a:rPr sz="1100" spc="6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65" dirty="0">
                <a:latin typeface="Lucida Sans Unicode"/>
                <a:cs typeface="Lucida Sans Unicode"/>
              </a:rPr>
              <a:t>tight_layout()</a:t>
            </a:r>
            <a:endParaRPr sz="1100">
              <a:latin typeface="Lucida Sans Unicode"/>
              <a:cs typeface="Lucida Sans Unicode"/>
            </a:endParaRPr>
          </a:p>
          <a:p>
            <a:pPr marL="62865">
              <a:lnSpc>
                <a:spcPct val="100000"/>
              </a:lnSpc>
              <a:spcBef>
                <a:spcPts val="35"/>
              </a:spcBef>
            </a:pPr>
            <a:r>
              <a:rPr sz="1100" spc="-10" dirty="0">
                <a:latin typeface="Lucida Sans Unicode"/>
                <a:cs typeface="Lucida Sans Unicode"/>
              </a:rPr>
              <a:t>plt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show()</a:t>
            </a:r>
            <a:endParaRPr sz="1100">
              <a:latin typeface="Lucida Sans Unicode"/>
              <a:cs typeface="Lucida Sans Unicode"/>
            </a:endParaRPr>
          </a:p>
          <a:p>
            <a:pPr marL="62865" marR="2987040">
              <a:lnSpc>
                <a:spcPct val="102699"/>
              </a:lnSpc>
              <a:spcBef>
                <a:spcPts val="1355"/>
              </a:spcBef>
            </a:pPr>
            <a:r>
              <a:rPr sz="1100" spc="95" dirty="0">
                <a:latin typeface="Lucida Sans Unicode"/>
                <a:cs typeface="Lucida Sans Unicode"/>
              </a:rPr>
              <a:t>fpr,</a:t>
            </a:r>
            <a:r>
              <a:rPr sz="1100" spc="375" dirty="0">
                <a:latin typeface="Lucida Sans Unicode"/>
                <a:cs typeface="Lucida Sans Unicode"/>
              </a:rPr>
              <a:t> </a:t>
            </a:r>
            <a:r>
              <a:rPr sz="1100" spc="95" dirty="0">
                <a:latin typeface="Lucida Sans Unicode"/>
                <a:cs typeface="Lucida Sans Unicode"/>
              </a:rPr>
              <a:t>tpr,</a:t>
            </a:r>
            <a:r>
              <a:rPr sz="1100" spc="375" dirty="0"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_</a:t>
            </a:r>
            <a:r>
              <a:rPr sz="1100" spc="380" dirty="0">
                <a:latin typeface="Lucida Sans Unicode"/>
                <a:cs typeface="Lucida Sans Unicode"/>
              </a:rPr>
              <a:t> </a:t>
            </a:r>
            <a:r>
              <a:rPr sz="1100" spc="-3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375" dirty="0">
                <a:solidFill>
                  <a:srgbClr val="666666"/>
                </a:solidFill>
                <a:latin typeface="Lucida Sans Unicode"/>
                <a:cs typeface="Lucida Sans Unicode"/>
              </a:rPr>
              <a:t> </a:t>
            </a:r>
            <a:r>
              <a:rPr sz="1100" dirty="0">
                <a:latin typeface="Lucida Sans Unicode"/>
                <a:cs typeface="Lucida Sans Unicode"/>
              </a:rPr>
              <a:t>roc_curve(y_test,</a:t>
            </a:r>
            <a:r>
              <a:rPr sz="1100" spc="37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proba) </a:t>
            </a:r>
            <a:r>
              <a:rPr sz="1100" spc="90" dirty="0">
                <a:latin typeface="Lucida Sans Unicode"/>
                <a:cs typeface="Lucida Sans Unicode"/>
              </a:rPr>
              <a:t>plt</a:t>
            </a:r>
            <a:r>
              <a:rPr sz="1100" spc="9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90" dirty="0">
                <a:latin typeface="Lucida Sans Unicode"/>
                <a:cs typeface="Lucida Sans Unicode"/>
              </a:rPr>
              <a:t>figure()</a:t>
            </a:r>
            <a:endParaRPr sz="1100">
              <a:latin typeface="Lucida Sans Unicode"/>
              <a:cs typeface="Lucida Sans Unicode"/>
            </a:endParaRPr>
          </a:p>
          <a:p>
            <a:pPr marL="62865" marR="1241425">
              <a:lnSpc>
                <a:spcPct val="102600"/>
              </a:lnSpc>
            </a:pPr>
            <a:r>
              <a:rPr sz="1100" spc="95" dirty="0">
                <a:latin typeface="Lucida Sans Unicode"/>
                <a:cs typeface="Lucida Sans Unicode"/>
              </a:rPr>
              <a:t>plt</a:t>
            </a:r>
            <a:r>
              <a:rPr sz="1100" spc="9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95" dirty="0">
                <a:latin typeface="Lucida Sans Unicode"/>
                <a:cs typeface="Lucida Sans Unicode"/>
              </a:rPr>
              <a:t>plot(fpr,</a:t>
            </a:r>
            <a:r>
              <a:rPr sz="1100" spc="425" dirty="0">
                <a:latin typeface="Lucida Sans Unicode"/>
                <a:cs typeface="Lucida Sans Unicode"/>
              </a:rPr>
              <a:t> </a:t>
            </a:r>
            <a:r>
              <a:rPr sz="1100" spc="95" dirty="0">
                <a:latin typeface="Lucida Sans Unicode"/>
                <a:cs typeface="Lucida Sans Unicode"/>
              </a:rPr>
              <a:t>tpr,</a:t>
            </a:r>
            <a:r>
              <a:rPr sz="1100" spc="430" dirty="0">
                <a:latin typeface="Lucida Sans Unicode"/>
                <a:cs typeface="Lucida Sans Unicode"/>
              </a:rPr>
              <a:t> </a:t>
            </a:r>
            <a:r>
              <a:rPr sz="1100" spc="10" dirty="0">
                <a:latin typeface="Lucida Sans Unicode"/>
                <a:cs typeface="Lucida Sans Unicode"/>
              </a:rPr>
              <a:t>label</a:t>
            </a:r>
            <a:r>
              <a:rPr sz="1100" spc="10" dirty="0">
                <a:solidFill>
                  <a:srgbClr val="666666"/>
                </a:solidFill>
                <a:latin typeface="Lucida Sans Unicode"/>
                <a:cs typeface="Lucida Sans Unicode"/>
              </a:rPr>
              <a:t>=</a:t>
            </a:r>
            <a:r>
              <a:rPr sz="1100" spc="10" dirty="0">
                <a:solidFill>
                  <a:srgbClr val="BA2121"/>
                </a:solidFill>
                <a:latin typeface="Lucida Sans Unicode"/>
                <a:cs typeface="Lucida Sans Unicode"/>
              </a:rPr>
              <a:t>f'Baseline</a:t>
            </a:r>
            <a:r>
              <a:rPr sz="1100" spc="43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60" dirty="0">
                <a:solidFill>
                  <a:srgbClr val="BA2121"/>
                </a:solidFill>
                <a:latin typeface="Lucida Sans Unicode"/>
                <a:cs typeface="Lucida Sans Unicode"/>
              </a:rPr>
              <a:t>(AUC=</a:t>
            </a:r>
            <a:r>
              <a:rPr sz="1100" b="1" spc="60" dirty="0">
                <a:solidFill>
                  <a:srgbClr val="BA6687"/>
                </a:solidFill>
                <a:latin typeface="Calibri"/>
                <a:cs typeface="Calibri"/>
              </a:rPr>
              <a:t>{</a:t>
            </a:r>
            <a:r>
              <a:rPr sz="1100" spc="60" dirty="0">
                <a:latin typeface="Lucida Sans Unicode"/>
                <a:cs typeface="Lucida Sans Unicode"/>
              </a:rPr>
              <a:t>auc(fpr,tpr)</a:t>
            </a:r>
            <a:r>
              <a:rPr sz="1100" b="1" spc="60" dirty="0">
                <a:solidFill>
                  <a:srgbClr val="BA6687"/>
                </a:solidFill>
                <a:latin typeface="Calibri"/>
                <a:cs typeface="Calibri"/>
              </a:rPr>
              <a:t>:</a:t>
            </a:r>
            <a:r>
              <a:rPr sz="1100" spc="60" dirty="0">
                <a:solidFill>
                  <a:srgbClr val="BA2121"/>
                </a:solidFill>
                <a:latin typeface="Lucida Sans Unicode"/>
                <a:cs typeface="Lucida Sans Unicode"/>
              </a:rPr>
              <a:t>.3f</a:t>
            </a:r>
            <a:r>
              <a:rPr sz="1100" b="1" spc="60" dirty="0">
                <a:solidFill>
                  <a:srgbClr val="BA6687"/>
                </a:solidFill>
                <a:latin typeface="Calibri"/>
                <a:cs typeface="Calibri"/>
              </a:rPr>
              <a:t>}</a:t>
            </a:r>
            <a:r>
              <a:rPr sz="1100" spc="60" dirty="0">
                <a:solidFill>
                  <a:srgbClr val="BA2121"/>
                </a:solidFill>
                <a:latin typeface="Lucida Sans Unicode"/>
                <a:cs typeface="Lucida Sans Unicode"/>
              </a:rPr>
              <a:t>)'</a:t>
            </a:r>
            <a:r>
              <a:rPr sz="1100" spc="60" dirty="0">
                <a:latin typeface="Lucida Sans Unicode"/>
                <a:cs typeface="Lucida Sans Unicode"/>
              </a:rPr>
              <a:t>) </a:t>
            </a:r>
            <a:r>
              <a:rPr sz="1100" spc="100" dirty="0">
                <a:latin typeface="Lucida Sans Unicode"/>
                <a:cs typeface="Lucida Sans Unicode"/>
              </a:rPr>
              <a:t>plt</a:t>
            </a:r>
            <a:r>
              <a:rPr sz="1100" spc="10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100" dirty="0">
                <a:latin typeface="Lucida Sans Unicode"/>
                <a:cs typeface="Lucida Sans Unicode"/>
              </a:rPr>
              <a:t>plot([</a:t>
            </a:r>
            <a:r>
              <a:rPr sz="1100" spc="100" dirty="0">
                <a:solidFill>
                  <a:srgbClr val="666666"/>
                </a:solidFill>
                <a:latin typeface="Lucida Sans Unicode"/>
                <a:cs typeface="Lucida Sans Unicode"/>
              </a:rPr>
              <a:t>0</a:t>
            </a:r>
            <a:r>
              <a:rPr sz="1100" spc="100" dirty="0">
                <a:latin typeface="Lucida Sans Unicode"/>
                <a:cs typeface="Lucida Sans Unicode"/>
              </a:rPr>
              <a:t>,</a:t>
            </a:r>
            <a:r>
              <a:rPr sz="1100" spc="100" dirty="0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sz="1100" spc="100" dirty="0">
                <a:latin typeface="Lucida Sans Unicode"/>
                <a:cs typeface="Lucida Sans Unicode"/>
              </a:rPr>
              <a:t>],[</a:t>
            </a:r>
            <a:r>
              <a:rPr sz="1100" spc="100" dirty="0">
                <a:solidFill>
                  <a:srgbClr val="666666"/>
                </a:solidFill>
                <a:latin typeface="Lucida Sans Unicode"/>
                <a:cs typeface="Lucida Sans Unicode"/>
              </a:rPr>
              <a:t>0</a:t>
            </a:r>
            <a:r>
              <a:rPr sz="1100" spc="100" dirty="0">
                <a:latin typeface="Lucida Sans Unicode"/>
                <a:cs typeface="Lucida Sans Unicode"/>
              </a:rPr>
              <a:t>,</a:t>
            </a:r>
            <a:r>
              <a:rPr sz="1100" spc="100" dirty="0">
                <a:solidFill>
                  <a:srgbClr val="666666"/>
                </a:solidFill>
                <a:latin typeface="Lucida Sans Unicode"/>
                <a:cs typeface="Lucida Sans Unicode"/>
              </a:rPr>
              <a:t>1</a:t>
            </a:r>
            <a:r>
              <a:rPr sz="1100" spc="100" dirty="0">
                <a:latin typeface="Lucida Sans Unicode"/>
                <a:cs typeface="Lucida Sans Unicode"/>
              </a:rPr>
              <a:t>],</a:t>
            </a:r>
            <a:r>
              <a:rPr sz="1100" spc="100" dirty="0">
                <a:solidFill>
                  <a:srgbClr val="BA2121"/>
                </a:solidFill>
                <a:latin typeface="Lucida Sans Unicode"/>
                <a:cs typeface="Lucida Sans Unicode"/>
              </a:rPr>
              <a:t>'-</a:t>
            </a:r>
            <a:r>
              <a:rPr sz="1100" spc="-80" dirty="0">
                <a:solidFill>
                  <a:srgbClr val="BA2121"/>
                </a:solidFill>
                <a:latin typeface="Lucida Sans Unicode"/>
                <a:cs typeface="Lucida Sans Unicode"/>
              </a:rPr>
              <a:t>-</a:t>
            </a:r>
            <a:r>
              <a:rPr sz="1100" spc="235" dirty="0">
                <a:solidFill>
                  <a:srgbClr val="BA2121"/>
                </a:solidFill>
                <a:latin typeface="Lucida Sans Unicode"/>
                <a:cs typeface="Lucida Sans Unicode"/>
              </a:rPr>
              <a:t>'</a:t>
            </a:r>
            <a:r>
              <a:rPr sz="1100" spc="235" dirty="0">
                <a:latin typeface="Lucida Sans Unicode"/>
                <a:cs typeface="Lucida Sans Unicode"/>
              </a:rPr>
              <a:t>)</a:t>
            </a:r>
            <a:endParaRPr sz="1100">
              <a:latin typeface="Lucida Sans Unicode"/>
              <a:cs typeface="Lucida Sans Unicode"/>
            </a:endParaRPr>
          </a:p>
          <a:p>
            <a:pPr marL="62865" marR="3350895">
              <a:lnSpc>
                <a:spcPct val="102600"/>
              </a:lnSpc>
            </a:pPr>
            <a:r>
              <a:rPr sz="1100" spc="80" dirty="0">
                <a:latin typeface="Lucida Sans Unicode"/>
                <a:cs typeface="Lucida Sans Unicode"/>
              </a:rPr>
              <a:t>plt</a:t>
            </a:r>
            <a:r>
              <a:rPr sz="1100" spc="8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80" dirty="0">
                <a:latin typeface="Lucida Sans Unicode"/>
                <a:cs typeface="Lucida Sans Unicode"/>
              </a:rPr>
              <a:t>xlabel(</a:t>
            </a:r>
            <a:r>
              <a:rPr sz="1100" spc="80" dirty="0">
                <a:solidFill>
                  <a:srgbClr val="BA2121"/>
                </a:solidFill>
                <a:latin typeface="Lucida Sans Unicode"/>
                <a:cs typeface="Lucida Sans Unicode"/>
              </a:rPr>
              <a:t>'False</a:t>
            </a:r>
            <a:r>
              <a:rPr sz="1100" spc="26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60" dirty="0">
                <a:solidFill>
                  <a:srgbClr val="BA2121"/>
                </a:solidFill>
                <a:latin typeface="Lucida Sans Unicode"/>
                <a:cs typeface="Lucida Sans Unicode"/>
              </a:rPr>
              <a:t>Positive</a:t>
            </a:r>
            <a:r>
              <a:rPr sz="1100" spc="26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70" dirty="0">
                <a:solidFill>
                  <a:srgbClr val="BA2121"/>
                </a:solidFill>
                <a:latin typeface="Lucida Sans Unicode"/>
                <a:cs typeface="Lucida Sans Unicode"/>
              </a:rPr>
              <a:t>Rate'</a:t>
            </a:r>
            <a:r>
              <a:rPr sz="1100" spc="70" dirty="0">
                <a:latin typeface="Lucida Sans Unicode"/>
                <a:cs typeface="Lucida Sans Unicode"/>
              </a:rPr>
              <a:t>) plt</a:t>
            </a:r>
            <a:r>
              <a:rPr sz="1100" spc="7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70" dirty="0">
                <a:latin typeface="Lucida Sans Unicode"/>
                <a:cs typeface="Lucida Sans Unicode"/>
              </a:rPr>
              <a:t>ylabel(</a:t>
            </a:r>
            <a:r>
              <a:rPr sz="1100" spc="70" dirty="0">
                <a:solidFill>
                  <a:srgbClr val="BA2121"/>
                </a:solidFill>
                <a:latin typeface="Lucida Sans Unicode"/>
                <a:cs typeface="Lucida Sans Unicode"/>
              </a:rPr>
              <a:t>'True</a:t>
            </a:r>
            <a:r>
              <a:rPr sz="1100" spc="26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60" dirty="0">
                <a:solidFill>
                  <a:srgbClr val="BA2121"/>
                </a:solidFill>
                <a:latin typeface="Lucida Sans Unicode"/>
                <a:cs typeface="Lucida Sans Unicode"/>
              </a:rPr>
              <a:t>Positive</a:t>
            </a:r>
            <a:r>
              <a:rPr sz="1100" spc="26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70" dirty="0">
                <a:solidFill>
                  <a:srgbClr val="BA2121"/>
                </a:solidFill>
                <a:latin typeface="Lucida Sans Unicode"/>
                <a:cs typeface="Lucida Sans Unicode"/>
              </a:rPr>
              <a:t>Rate'</a:t>
            </a:r>
            <a:r>
              <a:rPr sz="1100" spc="70" dirty="0">
                <a:latin typeface="Lucida Sans Unicode"/>
                <a:cs typeface="Lucida Sans Unicode"/>
              </a:rPr>
              <a:t>) </a:t>
            </a:r>
            <a:r>
              <a:rPr sz="1100" spc="85" dirty="0">
                <a:latin typeface="Lucida Sans Unicode"/>
                <a:cs typeface="Lucida Sans Unicode"/>
              </a:rPr>
              <a:t>plt</a:t>
            </a:r>
            <a:r>
              <a:rPr sz="1100" spc="85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85" dirty="0">
                <a:latin typeface="Lucida Sans Unicode"/>
                <a:cs typeface="Lucida Sans Unicode"/>
              </a:rPr>
              <a:t>title(</a:t>
            </a:r>
            <a:r>
              <a:rPr sz="1100" spc="85" dirty="0">
                <a:solidFill>
                  <a:srgbClr val="BA2121"/>
                </a:solidFill>
                <a:latin typeface="Lucida Sans Unicode"/>
                <a:cs typeface="Lucida Sans Unicode"/>
              </a:rPr>
              <a:t>'ROC</a:t>
            </a:r>
            <a:r>
              <a:rPr sz="1100" spc="120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-10" dirty="0">
                <a:solidFill>
                  <a:srgbClr val="BA2121"/>
                </a:solidFill>
                <a:latin typeface="Lucida Sans Unicode"/>
                <a:cs typeface="Lucida Sans Unicode"/>
              </a:rPr>
              <a:t>Curve</a:t>
            </a:r>
            <a:r>
              <a:rPr sz="1100" spc="17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-530" dirty="0">
                <a:solidFill>
                  <a:srgbClr val="BA2121"/>
                </a:solidFill>
                <a:latin typeface="Lucida Sans Unicode"/>
                <a:cs typeface="Lucida Sans Unicode"/>
              </a:rPr>
              <a:t>—</a:t>
            </a:r>
            <a:r>
              <a:rPr sz="1100" spc="225" dirty="0">
                <a:solidFill>
                  <a:srgbClr val="BA2121"/>
                </a:solidFill>
                <a:latin typeface="Lucida Sans Unicode"/>
                <a:cs typeface="Lucida Sans Unicode"/>
              </a:rPr>
              <a:t> </a:t>
            </a:r>
            <a:r>
              <a:rPr sz="1100" spc="60" dirty="0">
                <a:solidFill>
                  <a:srgbClr val="BA2121"/>
                </a:solidFill>
                <a:latin typeface="Lucida Sans Unicode"/>
                <a:cs typeface="Lucida Sans Unicode"/>
              </a:rPr>
              <a:t>Baseline'</a:t>
            </a:r>
            <a:r>
              <a:rPr sz="1100" spc="60" dirty="0">
                <a:latin typeface="Lucida Sans Unicode"/>
                <a:cs typeface="Lucida Sans Unicode"/>
              </a:rPr>
              <a:t>) </a:t>
            </a:r>
            <a:r>
              <a:rPr sz="1100" spc="50" dirty="0">
                <a:latin typeface="Lucida Sans Unicode"/>
                <a:cs typeface="Lucida Sans Unicode"/>
              </a:rPr>
              <a:t>plt</a:t>
            </a:r>
            <a:r>
              <a:rPr sz="1100" spc="5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50" dirty="0">
                <a:latin typeface="Lucida Sans Unicode"/>
                <a:cs typeface="Lucida Sans Unicode"/>
              </a:rPr>
              <a:t>legend()</a:t>
            </a:r>
            <a:endParaRPr sz="1100">
              <a:latin typeface="Lucida Sans Unicode"/>
              <a:cs typeface="Lucida Sans Unicode"/>
            </a:endParaRPr>
          </a:p>
          <a:p>
            <a:pPr marL="62865">
              <a:lnSpc>
                <a:spcPct val="100000"/>
              </a:lnSpc>
              <a:spcBef>
                <a:spcPts val="35"/>
              </a:spcBef>
            </a:pPr>
            <a:r>
              <a:rPr sz="1100" spc="-10" dirty="0">
                <a:latin typeface="Lucida Sans Unicode"/>
                <a:cs typeface="Lucida Sans Unicode"/>
              </a:rPr>
              <a:t>plt</a:t>
            </a:r>
            <a:r>
              <a:rPr sz="1100" spc="-10" dirty="0">
                <a:solidFill>
                  <a:srgbClr val="666666"/>
                </a:solidFill>
                <a:latin typeface="Lucida Sans Unicode"/>
                <a:cs typeface="Lucida Sans Unicode"/>
              </a:rPr>
              <a:t>.</a:t>
            </a:r>
            <a:r>
              <a:rPr sz="1100" spc="-10" dirty="0">
                <a:latin typeface="Lucida Sans Unicode"/>
                <a:cs typeface="Lucida Sans Unicode"/>
              </a:rPr>
              <a:t>show()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520"/>
              </a:spcBef>
            </a:pPr>
            <a:r>
              <a:rPr sz="1100" dirty="0">
                <a:latin typeface="Lucida Sans Unicode"/>
                <a:cs typeface="Lucida Sans Unicode"/>
              </a:rPr>
              <a:t>Accuracy:</a:t>
            </a:r>
            <a:r>
              <a:rPr sz="1100" spc="22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0.991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55" dirty="0">
                <a:latin typeface="Lucida Sans Unicode"/>
                <a:cs typeface="Lucida Sans Unicode"/>
              </a:rPr>
              <a:t>Precision:</a:t>
            </a:r>
            <a:r>
              <a:rPr sz="1100" spc="24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1.000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70" dirty="0">
                <a:latin typeface="Lucida Sans Unicode"/>
                <a:cs typeface="Lucida Sans Unicode"/>
              </a:rPr>
              <a:t>Recall:</a:t>
            </a:r>
            <a:r>
              <a:rPr sz="1100" spc="25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0.976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dirty="0">
                <a:latin typeface="Lucida Sans Unicode"/>
                <a:cs typeface="Lucida Sans Unicode"/>
              </a:rPr>
              <a:t>F1:</a:t>
            </a:r>
            <a:r>
              <a:rPr sz="1100" spc="290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0.988</a:t>
            </a:r>
            <a:endParaRPr sz="11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140" dirty="0">
                <a:latin typeface="Lucida Sans Unicode"/>
                <a:cs typeface="Lucida Sans Unicode"/>
              </a:rPr>
              <a:t>ROC-</a:t>
            </a:r>
            <a:r>
              <a:rPr sz="1100" spc="-75" dirty="0">
                <a:latin typeface="Lucida Sans Unicode"/>
                <a:cs typeface="Lucida Sans Unicode"/>
              </a:rPr>
              <a:t>AUC:</a:t>
            </a:r>
            <a:r>
              <a:rPr sz="1100" spc="7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0.997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9"/>
              </a:spcBef>
            </a:pPr>
            <a:fld id="{81D60167-4931-47E6-BA6A-407CBD079E47}" type="slidenum">
              <a:rPr spc="-25" dirty="0"/>
              <a:t>9</a:t>
            </a:fld>
            <a:endParaRPr spc="-25" dirty="0"/>
          </a:p>
        </p:txBody>
      </p:sp>
      <p:sp>
        <p:nvSpPr>
          <p:cNvPr id="4" name="object 4"/>
          <p:cNvSpPr txBox="1"/>
          <p:nvPr/>
        </p:nvSpPr>
        <p:spPr>
          <a:xfrm>
            <a:off x="901700" y="8347670"/>
            <a:ext cx="1771650" cy="7080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60" dirty="0">
                <a:latin typeface="Lucida Sans Unicode"/>
                <a:cs typeface="Lucida Sans Unicode"/>
              </a:rPr>
              <a:t>Classification</a:t>
            </a:r>
            <a:r>
              <a:rPr sz="1100" spc="235" dirty="0">
                <a:latin typeface="Lucida Sans Unicode"/>
                <a:cs typeface="Lucida Sans Unicode"/>
              </a:rPr>
              <a:t> </a:t>
            </a:r>
            <a:r>
              <a:rPr sz="1100" spc="-10" dirty="0">
                <a:latin typeface="Lucida Sans Unicode"/>
                <a:cs typeface="Lucida Sans Unicode"/>
              </a:rPr>
              <a:t>Report:</a:t>
            </a:r>
            <a:endParaRPr sz="1100">
              <a:latin typeface="Lucida Sans Unicode"/>
              <a:cs typeface="Lucida Sans Unicode"/>
            </a:endParaRPr>
          </a:p>
          <a:p>
            <a:pPr marL="1103630">
              <a:lnSpc>
                <a:spcPct val="100000"/>
              </a:lnSpc>
              <a:spcBef>
                <a:spcPts val="35"/>
              </a:spcBef>
            </a:pPr>
            <a:r>
              <a:rPr sz="1100" spc="-10" dirty="0">
                <a:latin typeface="Lucida Sans Unicode"/>
                <a:cs typeface="Lucida Sans Unicode"/>
              </a:rPr>
              <a:t>precision</a:t>
            </a:r>
            <a:endParaRPr sz="1100">
              <a:latin typeface="Lucida Sans Unicode"/>
              <a:cs typeface="Lucida Sans Unicode"/>
            </a:endParaRPr>
          </a:p>
          <a:p>
            <a:pPr marL="812800">
              <a:lnSpc>
                <a:spcPct val="100000"/>
              </a:lnSpc>
              <a:spcBef>
                <a:spcPts val="1390"/>
              </a:spcBef>
              <a:tabLst>
                <a:tab pos="1394460" algn="l"/>
              </a:tabLst>
            </a:pPr>
            <a:r>
              <a:rPr sz="1100" spc="-50" dirty="0">
                <a:latin typeface="Lucida Sans Unicode"/>
                <a:cs typeface="Lucida Sans Unicode"/>
              </a:rPr>
              <a:t>0</a:t>
            </a:r>
            <a:r>
              <a:rPr sz="1100" dirty="0">
                <a:latin typeface="Lucida Sans Unicode"/>
                <a:cs typeface="Lucida Sans Unicode"/>
              </a:rPr>
              <a:t>	</a:t>
            </a:r>
            <a:r>
              <a:rPr sz="1100" spc="-20" dirty="0">
                <a:latin typeface="Lucida Sans Unicode"/>
                <a:cs typeface="Lucida Sans Unicode"/>
              </a:rPr>
              <a:t>0.99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938317" y="8519742"/>
            <a:ext cx="1189355" cy="53594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594360" algn="l"/>
              </a:tabLst>
            </a:pPr>
            <a:r>
              <a:rPr sz="1100" spc="85" dirty="0">
                <a:latin typeface="Lucida Sans Unicode"/>
                <a:cs typeface="Lucida Sans Unicode"/>
              </a:rPr>
              <a:t>recall</a:t>
            </a:r>
            <a:r>
              <a:rPr sz="1100" dirty="0">
                <a:latin typeface="Lucida Sans Unicode"/>
                <a:cs typeface="Lucida Sans Unicode"/>
              </a:rPr>
              <a:t>	</a:t>
            </a:r>
            <a:r>
              <a:rPr sz="1100" spc="-10" dirty="0">
                <a:latin typeface="Lucida Sans Unicode"/>
                <a:cs typeface="Lucida Sans Unicode"/>
              </a:rPr>
              <a:t>f1-score</a:t>
            </a:r>
            <a:endParaRPr sz="1100">
              <a:latin typeface="Lucida Sans Unicode"/>
              <a:cs typeface="Lucida Sans Unicode"/>
            </a:endParaRPr>
          </a:p>
          <a:p>
            <a:pPr marL="85090">
              <a:lnSpc>
                <a:spcPct val="100000"/>
              </a:lnSpc>
              <a:spcBef>
                <a:spcPts val="1390"/>
              </a:spcBef>
              <a:tabLst>
                <a:tab pos="812165" algn="l"/>
              </a:tabLst>
            </a:pPr>
            <a:r>
              <a:rPr sz="1100" spc="-20" dirty="0">
                <a:latin typeface="Lucida Sans Unicode"/>
                <a:cs typeface="Lucida Sans Unicode"/>
              </a:rPr>
              <a:t>1.00</a:t>
            </a:r>
            <a:r>
              <a:rPr sz="1100" dirty="0">
                <a:latin typeface="Lucida Sans Unicode"/>
                <a:cs typeface="Lucida Sans Unicode"/>
              </a:rPr>
              <a:t>	</a:t>
            </a:r>
            <a:r>
              <a:rPr sz="1100" spc="-20" dirty="0">
                <a:latin typeface="Lucida Sans Unicode"/>
                <a:cs typeface="Lucida Sans Unicode"/>
              </a:rPr>
              <a:t>0.99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20309" y="8519742"/>
            <a:ext cx="53467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Lucida Sans Unicode"/>
                <a:cs typeface="Lucida Sans Unicode"/>
              </a:rPr>
              <a:t>support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611255" y="8863900"/>
            <a:ext cx="1714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100" dirty="0">
                <a:latin typeface="Lucida Sans Unicode"/>
                <a:cs typeface="Lucida Sans Unicode"/>
              </a:rPr>
              <a:t>72</a:t>
            </a:r>
            <a:endParaRPr sz="1100">
              <a:latin typeface="Lucida Sans Unicode"/>
              <a:cs typeface="Lucida Sans Unicode"/>
            </a:endParaRPr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32638" y="94186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743"/>
    </mc:Choice>
    <mc:Fallback>
      <p:transition spd="slow" advTm="317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</TotalTime>
  <Words>3356</Words>
  <Application>Microsoft Office PowerPoint</Application>
  <PresentationFormat>Personalizado</PresentationFormat>
  <Paragraphs>957</Paragraphs>
  <Slides>16</Slides>
  <Notes>0</Notes>
  <HiddenSlides>0</HiddenSlides>
  <MMClips>16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2" baseType="lpstr">
      <vt:lpstr>Calibri</vt:lpstr>
      <vt:lpstr>Georgia</vt:lpstr>
      <vt:lpstr>Lucida Sans Unicode</vt:lpstr>
      <vt:lpstr>Palatino Linotype</vt:lpstr>
      <vt:lpstr>Times New Roman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014</dc:creator>
  <cp:lastModifiedBy>Blackgate97</cp:lastModifiedBy>
  <cp:revision>3</cp:revision>
  <dcterms:created xsi:type="dcterms:W3CDTF">2025-10-14T20:44:29Z</dcterms:created>
  <dcterms:modified xsi:type="dcterms:W3CDTF">2025-10-14T21:20:56Z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2025-10-14T00:00:00Z</vt:filetime>
  </property>
  <property fmtid="{D5CDD505-2E9C-101B-9397-08002B2CF9AE}" pid="3" name="Creator">
    <vt:lpwstr>LaTeX with hyperref package</vt:lpwstr>
  </property>
  <property fmtid="{D5CDD505-2E9C-101B-9397-08002B2CF9AE}" pid="4" name="Producer">
    <vt:lpwstr>XeTeX 0.99998</vt:lpwstr>
  </property>
  <property fmtid="{D5CDD505-2E9C-101B-9397-08002B2CF9AE}" pid="5" name="LastSaved">
    <vt:filetime>2025-10-14T00:00:00Z</vt:filetime>
  </property>
</Properties>
</file>